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85" r:id="rId3"/>
    <p:sldId id="302" r:id="rId4"/>
    <p:sldId id="288" r:id="rId5"/>
    <p:sldId id="295" r:id="rId6"/>
    <p:sldId id="296" r:id="rId7"/>
    <p:sldId id="292" r:id="rId8"/>
    <p:sldId id="301" r:id="rId9"/>
    <p:sldId id="298" r:id="rId10"/>
    <p:sldId id="294" r:id="rId11"/>
    <p:sldId id="293" r:id="rId12"/>
    <p:sldId id="287" r:id="rId13"/>
    <p:sldId id="290" r:id="rId14"/>
    <p:sldId id="291" r:id="rId15"/>
    <p:sldId id="297" r:id="rId16"/>
    <p:sldId id="300" r:id="rId17"/>
    <p:sldId id="303" r:id="rId18"/>
    <p:sldId id="283"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8C3C"/>
    <a:srgbClr val="D20F46"/>
    <a:srgbClr val="009775"/>
    <a:srgbClr val="BA0C2F"/>
    <a:srgbClr val="919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52" autoAdjust="0"/>
  </p:normalViewPr>
  <p:slideViewPr>
    <p:cSldViewPr snapToGrid="0" showGuides="1">
      <p:cViewPr varScale="1">
        <p:scale>
          <a:sx n="110" d="100"/>
          <a:sy n="110" d="100"/>
        </p:scale>
        <p:origin x="63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7712344281047E-2"/>
          <c:y val="0.11445296454254299"/>
          <c:w val="0.89763071363268165"/>
          <c:h val="0.74154087931025137"/>
        </c:manualLayout>
      </c:layout>
      <c:lineChart>
        <c:grouping val="standard"/>
        <c:varyColors val="0"/>
        <c:ser>
          <c:idx val="0"/>
          <c:order val="0"/>
          <c:tx>
            <c:strRef>
              <c:f>Sheet1!$B$1</c:f>
              <c:strCache>
                <c:ptCount val="1"/>
                <c:pt idx="0">
                  <c:v>BL</c:v>
                </c:pt>
              </c:strCache>
            </c:strRef>
          </c:tx>
          <c:spPr>
            <a:ln w="50800">
              <a:solidFill>
                <a:schemeClr val="accent1"/>
              </a:solidFill>
            </a:ln>
          </c:spPr>
          <c:marker>
            <c:symbol val="none"/>
          </c:marker>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Sheet1!$B$2:$B$102</c:f>
              <c:numCache>
                <c:formatCode>General</c:formatCode>
                <c:ptCount val="101"/>
                <c:pt idx="0">
                  <c:v>119.826667785645</c:v>
                </c:pt>
                <c:pt idx="1">
                  <c:v>119.40666961669901</c:v>
                </c:pt>
                <c:pt idx="2">
                  <c:v>119.81666564941401</c:v>
                </c:pt>
                <c:pt idx="3">
                  <c:v>119.14666748046901</c:v>
                </c:pt>
                <c:pt idx="4">
                  <c:v>115.300003051758</c:v>
                </c:pt>
                <c:pt idx="5">
                  <c:v>112.629997253418</c:v>
                </c:pt>
                <c:pt idx="6">
                  <c:v>111.14333343505901</c:v>
                </c:pt>
                <c:pt idx="7">
                  <c:v>107.116668701172</c:v>
                </c:pt>
                <c:pt idx="8">
                  <c:v>107.723335266113</c:v>
                </c:pt>
                <c:pt idx="9">
                  <c:v>106.023330688477</c:v>
                </c:pt>
                <c:pt idx="10">
                  <c:v>102.383331298828</c:v>
                </c:pt>
                <c:pt idx="11">
                  <c:v>99.589996337890597</c:v>
                </c:pt>
                <c:pt idx="12">
                  <c:v>96.453330993652301</c:v>
                </c:pt>
                <c:pt idx="13">
                  <c:v>94.683334350585895</c:v>
                </c:pt>
                <c:pt idx="14">
                  <c:v>95.433334350585895</c:v>
                </c:pt>
                <c:pt idx="15">
                  <c:v>96.596664428710895</c:v>
                </c:pt>
                <c:pt idx="16">
                  <c:v>96.389999389648395</c:v>
                </c:pt>
                <c:pt idx="17">
                  <c:v>96.766670227050795</c:v>
                </c:pt>
                <c:pt idx="18">
                  <c:v>95.159996032714801</c:v>
                </c:pt>
                <c:pt idx="19">
                  <c:v>98.196662902832003</c:v>
                </c:pt>
                <c:pt idx="20">
                  <c:v>99.260002136230497</c:v>
                </c:pt>
                <c:pt idx="21">
                  <c:v>100.776664733887</c:v>
                </c:pt>
                <c:pt idx="22">
                  <c:v>99.396667480468807</c:v>
                </c:pt>
                <c:pt idx="23">
                  <c:v>103.863334655762</c:v>
                </c:pt>
                <c:pt idx="24">
                  <c:v>103.94333648681599</c:v>
                </c:pt>
                <c:pt idx="25">
                  <c:v>101.40666961669901</c:v>
                </c:pt>
                <c:pt idx="26">
                  <c:v>100.23332977294901</c:v>
                </c:pt>
                <c:pt idx="27">
                  <c:v>101.99666595459</c:v>
                </c:pt>
                <c:pt idx="28">
                  <c:v>102.046669006348</c:v>
                </c:pt>
                <c:pt idx="29">
                  <c:v>102.379997253418</c:v>
                </c:pt>
                <c:pt idx="30">
                  <c:v>102.173332214355</c:v>
                </c:pt>
                <c:pt idx="31">
                  <c:v>100.053337097168</c:v>
                </c:pt>
                <c:pt idx="32">
                  <c:v>96.593330383300795</c:v>
                </c:pt>
                <c:pt idx="33">
                  <c:v>93.563331604003906</c:v>
                </c:pt>
                <c:pt idx="34">
                  <c:v>93.676666259765597</c:v>
                </c:pt>
                <c:pt idx="35">
                  <c:v>85.466667175292997</c:v>
                </c:pt>
                <c:pt idx="36">
                  <c:v>90.0433349609375</c:v>
                </c:pt>
                <c:pt idx="37">
                  <c:v>94.666664123535199</c:v>
                </c:pt>
                <c:pt idx="38">
                  <c:v>101.07999420166</c:v>
                </c:pt>
                <c:pt idx="39">
                  <c:v>102.273330688477</c:v>
                </c:pt>
                <c:pt idx="40">
                  <c:v>105.446662902832</c:v>
                </c:pt>
                <c:pt idx="41">
                  <c:v>107.99666595459</c:v>
                </c:pt>
                <c:pt idx="42">
                  <c:v>111.84333038330099</c:v>
                </c:pt>
                <c:pt idx="43">
                  <c:v>113.68000030517599</c:v>
                </c:pt>
                <c:pt idx="44">
                  <c:v>116.970001220703</c:v>
                </c:pt>
                <c:pt idx="45">
                  <c:v>121.19333648681599</c:v>
                </c:pt>
                <c:pt idx="46">
                  <c:v>122.370002746582</c:v>
                </c:pt>
                <c:pt idx="47">
                  <c:v>122.06666564941401</c:v>
                </c:pt>
                <c:pt idx="48">
                  <c:v>122.633331298828</c:v>
                </c:pt>
                <c:pt idx="49">
                  <c:v>121.590003967285</c:v>
                </c:pt>
                <c:pt idx="50">
                  <c:v>121.06333160400401</c:v>
                </c:pt>
                <c:pt idx="51">
                  <c:v>122.666664123535</c:v>
                </c:pt>
                <c:pt idx="52">
                  <c:v>118.51667022705099</c:v>
                </c:pt>
                <c:pt idx="53">
                  <c:v>117.31666564941401</c:v>
                </c:pt>
                <c:pt idx="54">
                  <c:v>118.476669311523</c:v>
                </c:pt>
                <c:pt idx="55">
                  <c:v>119.860000610352</c:v>
                </c:pt>
                <c:pt idx="56">
                  <c:v>122.90000152587901</c:v>
                </c:pt>
                <c:pt idx="57">
                  <c:v>123.25</c:v>
                </c:pt>
                <c:pt idx="58">
                  <c:v>121.67666625976599</c:v>
                </c:pt>
                <c:pt idx="59">
                  <c:v>122.306671142578</c:v>
                </c:pt>
                <c:pt idx="60">
                  <c:v>123.26999664306599</c:v>
                </c:pt>
                <c:pt idx="61">
                  <c:v>121.14333343505901</c:v>
                </c:pt>
                <c:pt idx="62">
                  <c:v>118.00666809082</c:v>
                </c:pt>
                <c:pt idx="63">
                  <c:v>118.373336791992</c:v>
                </c:pt>
                <c:pt idx="64">
                  <c:v>117.81999969482401</c:v>
                </c:pt>
                <c:pt idx="65">
                  <c:v>116.696662902832</c:v>
                </c:pt>
                <c:pt idx="66">
                  <c:v>115.34999847412099</c:v>
                </c:pt>
                <c:pt idx="67">
                  <c:v>112.93000030517599</c:v>
                </c:pt>
                <c:pt idx="68">
                  <c:v>112.139999389648</c:v>
                </c:pt>
                <c:pt idx="69">
                  <c:v>112.416664123535</c:v>
                </c:pt>
                <c:pt idx="70">
                  <c:v>113.93000030517599</c:v>
                </c:pt>
                <c:pt idx="71">
                  <c:v>114.30666351318401</c:v>
                </c:pt>
                <c:pt idx="72">
                  <c:v>113.166664123535</c:v>
                </c:pt>
                <c:pt idx="73">
                  <c:v>114.833335876465</c:v>
                </c:pt>
                <c:pt idx="74">
                  <c:v>114.823415693168</c:v>
                </c:pt>
                <c:pt idx="75">
                  <c:v>113.97253400691601</c:v>
                </c:pt>
                <c:pt idx="76">
                  <c:v>114.168835219111</c:v>
                </c:pt>
                <c:pt idx="77">
                  <c:v>114.41522248263099</c:v>
                </c:pt>
                <c:pt idx="78">
                  <c:v>114.969913023133</c:v>
                </c:pt>
                <c:pt idx="79">
                  <c:v>115.379955560117</c:v>
                </c:pt>
                <c:pt idx="80">
                  <c:v>115.581639386611</c:v>
                </c:pt>
                <c:pt idx="81">
                  <c:v>114.929427985364</c:v>
                </c:pt>
                <c:pt idx="82">
                  <c:v>114.41515351993399</c:v>
                </c:pt>
                <c:pt idx="83">
                  <c:v>114.138169612507</c:v>
                </c:pt>
                <c:pt idx="84">
                  <c:v>114.098843930236</c:v>
                </c:pt>
                <c:pt idx="85">
                  <c:v>114.11923212633</c:v>
                </c:pt>
                <c:pt idx="86">
                  <c:v>114.43539227457801</c:v>
                </c:pt>
                <c:pt idx="87">
                  <c:v>114.338489300541</c:v>
                </c:pt>
                <c:pt idx="88">
                  <c:v>114.08387734316599</c:v>
                </c:pt>
                <c:pt idx="89">
                  <c:v>113.717319367548</c:v>
                </c:pt>
                <c:pt idx="90">
                  <c:v>113.153070783674</c:v>
                </c:pt>
                <c:pt idx="91">
                  <c:v>112.377309107492</c:v>
                </c:pt>
                <c:pt idx="92">
                  <c:v>111.70966149977799</c:v>
                </c:pt>
                <c:pt idx="93">
                  <c:v>111.00039934286001</c:v>
                </c:pt>
                <c:pt idx="94">
                  <c:v>110.531924792669</c:v>
                </c:pt>
                <c:pt idx="95">
                  <c:v>110.184351562538</c:v>
                </c:pt>
                <c:pt idx="96">
                  <c:v>109.980877561421</c:v>
                </c:pt>
                <c:pt idx="97">
                  <c:v>109.928968459408</c:v>
                </c:pt>
                <c:pt idx="98">
                  <c:v>109.852705967389</c:v>
                </c:pt>
                <c:pt idx="99">
                  <c:v>109.987873542163</c:v>
                </c:pt>
                <c:pt idx="100">
                  <c:v>110.24735247229999</c:v>
                </c:pt>
              </c:numCache>
            </c:numRef>
          </c:val>
          <c:smooth val="0"/>
          <c:extLst>
            <c:ext xmlns:c16="http://schemas.microsoft.com/office/drawing/2014/chart" uri="{C3380CC4-5D6E-409C-BE32-E72D297353CC}">
              <c16:uniqueId val="{00000000-36F4-4F7F-B4FF-04EACF6227C5}"/>
            </c:ext>
          </c:extLst>
        </c:ser>
        <c:ser>
          <c:idx val="1"/>
          <c:order val="1"/>
          <c:tx>
            <c:strRef>
              <c:f>Sheet1!$C$1</c:f>
              <c:strCache>
                <c:ptCount val="1"/>
                <c:pt idx="0">
                  <c:v>S1</c:v>
                </c:pt>
              </c:strCache>
            </c:strRef>
          </c:tx>
          <c:spPr>
            <a:ln w="50800">
              <a:solidFill>
                <a:schemeClr val="accent2"/>
              </a:solidFill>
            </a:ln>
          </c:spPr>
          <c:marker>
            <c:symbol val="none"/>
          </c:marker>
          <c:dPt>
            <c:idx val="10"/>
            <c:bubble3D val="0"/>
            <c:extLst>
              <c:ext xmlns:c16="http://schemas.microsoft.com/office/drawing/2014/chart" uri="{C3380CC4-5D6E-409C-BE32-E72D297353CC}">
                <c16:uniqueId val="{00000001-36F4-4F7F-B4FF-04EACF6227C5}"/>
              </c:ext>
            </c:extLst>
          </c:dPt>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Sheet1!$C$2:$C$102</c:f>
              <c:numCache>
                <c:formatCode>General</c:formatCode>
                <c:ptCount val="101"/>
                <c:pt idx="74">
                  <c:v>114.823415693168</c:v>
                </c:pt>
                <c:pt idx="75">
                  <c:v>114.806766316105</c:v>
                </c:pt>
                <c:pt idx="76">
                  <c:v>115.571078177207</c:v>
                </c:pt>
                <c:pt idx="77">
                  <c:v>115.67603711951</c:v>
                </c:pt>
                <c:pt idx="78">
                  <c:v>115.803599671366</c:v>
                </c:pt>
                <c:pt idx="79">
                  <c:v>115.57840698097699</c:v>
                </c:pt>
                <c:pt idx="80">
                  <c:v>114.857726216977</c:v>
                </c:pt>
                <c:pt idx="81">
                  <c:v>113.11318499580599</c:v>
                </c:pt>
                <c:pt idx="82">
                  <c:v>111.944648928484</c:v>
                </c:pt>
                <c:pt idx="83">
                  <c:v>111.09550809973</c:v>
                </c:pt>
                <c:pt idx="84">
                  <c:v>110.923808450248</c:v>
                </c:pt>
                <c:pt idx="85">
                  <c:v>111.20255544535399</c:v>
                </c:pt>
                <c:pt idx="86">
                  <c:v>111.904557799478</c:v>
                </c:pt>
                <c:pt idx="87">
                  <c:v>112.069397508913</c:v>
                </c:pt>
                <c:pt idx="88">
                  <c:v>112.131311067724</c:v>
                </c:pt>
                <c:pt idx="89">
                  <c:v>111.689670155627</c:v>
                </c:pt>
                <c:pt idx="90">
                  <c:v>111.06852154283401</c:v>
                </c:pt>
                <c:pt idx="91">
                  <c:v>110.206562818752</c:v>
                </c:pt>
                <c:pt idx="92">
                  <c:v>109.55730179384101</c:v>
                </c:pt>
                <c:pt idx="93">
                  <c:v>108.804320980567</c:v>
                </c:pt>
                <c:pt idx="94">
                  <c:v>108.409870558368</c:v>
                </c:pt>
                <c:pt idx="95">
                  <c:v>108.08764015470901</c:v>
                </c:pt>
                <c:pt idx="96">
                  <c:v>107.903055933055</c:v>
                </c:pt>
                <c:pt idx="97">
                  <c:v>107.830364300318</c:v>
                </c:pt>
                <c:pt idx="98">
                  <c:v>107.740010641301</c:v>
                </c:pt>
                <c:pt idx="99">
                  <c:v>107.85849977449</c:v>
                </c:pt>
                <c:pt idx="100">
                  <c:v>108.039317130996</c:v>
                </c:pt>
              </c:numCache>
            </c:numRef>
          </c:val>
          <c:smooth val="0"/>
          <c:extLst>
            <c:ext xmlns:c16="http://schemas.microsoft.com/office/drawing/2014/chart" uri="{C3380CC4-5D6E-409C-BE32-E72D297353CC}">
              <c16:uniqueId val="{00000002-36F4-4F7F-B4FF-04EACF6227C5}"/>
            </c:ext>
          </c:extLst>
        </c:ser>
        <c:ser>
          <c:idx val="2"/>
          <c:order val="2"/>
          <c:tx>
            <c:strRef>
              <c:f>Sheet1!$D$1</c:f>
              <c:strCache>
                <c:ptCount val="1"/>
                <c:pt idx="0">
                  <c:v>S2</c:v>
                </c:pt>
              </c:strCache>
            </c:strRef>
          </c:tx>
          <c:spPr>
            <a:ln w="50800">
              <a:solidFill>
                <a:schemeClr val="accent3"/>
              </a:solidFill>
            </a:ln>
          </c:spPr>
          <c:marker>
            <c:symbol val="none"/>
          </c:marker>
          <c:dPt>
            <c:idx val="10"/>
            <c:bubble3D val="0"/>
            <c:extLst>
              <c:ext xmlns:c16="http://schemas.microsoft.com/office/drawing/2014/chart" uri="{C3380CC4-5D6E-409C-BE32-E72D297353CC}">
                <c16:uniqueId val="{00000003-36F4-4F7F-B4FF-04EACF6227C5}"/>
              </c:ext>
            </c:extLst>
          </c:dPt>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Sheet1!$D$2:$D$102</c:f>
              <c:numCache>
                <c:formatCode>General</c:formatCode>
                <c:ptCount val="101"/>
                <c:pt idx="74">
                  <c:v>114.823415693168</c:v>
                </c:pt>
                <c:pt idx="75">
                  <c:v>112.893054880722</c:v>
                </c:pt>
                <c:pt idx="76">
                  <c:v>112.009316211859</c:v>
                </c:pt>
                <c:pt idx="77">
                  <c:v>111.302211559501</c:v>
                </c:pt>
                <c:pt idx="78">
                  <c:v>111.306918504569</c:v>
                </c:pt>
                <c:pt idx="79">
                  <c:v>111.797223047777</c:v>
                </c:pt>
                <c:pt idx="80">
                  <c:v>112.353576015511</c:v>
                </c:pt>
                <c:pt idx="81">
                  <c:v>112.235650109151</c:v>
                </c:pt>
                <c:pt idx="82">
                  <c:v>112.392431473719</c:v>
                </c:pt>
                <c:pt idx="83">
                  <c:v>112.469228067039</c:v>
                </c:pt>
                <c:pt idx="84">
                  <c:v>112.71188690770801</c:v>
                </c:pt>
                <c:pt idx="85">
                  <c:v>112.877216098608</c:v>
                </c:pt>
                <c:pt idx="86">
                  <c:v>113.219584876868</c:v>
                </c:pt>
                <c:pt idx="87">
                  <c:v>113.180040966089</c:v>
                </c:pt>
                <c:pt idx="88">
                  <c:v>113.158774149427</c:v>
                </c:pt>
                <c:pt idx="89">
                  <c:v>112.614274272483</c:v>
                </c:pt>
                <c:pt idx="90">
                  <c:v>111.975955415843</c:v>
                </c:pt>
                <c:pt idx="91">
                  <c:v>111.185823640229</c:v>
                </c:pt>
                <c:pt idx="92">
                  <c:v>110.62628857658601</c:v>
                </c:pt>
                <c:pt idx="93">
                  <c:v>110.229515422107</c:v>
                </c:pt>
                <c:pt idx="94">
                  <c:v>109.697553794054</c:v>
                </c:pt>
                <c:pt idx="95">
                  <c:v>109.48968370582099</c:v>
                </c:pt>
                <c:pt idx="96">
                  <c:v>109.287220222282</c:v>
                </c:pt>
                <c:pt idx="97">
                  <c:v>109.13889213425701</c:v>
                </c:pt>
                <c:pt idx="98">
                  <c:v>108.875073002256</c:v>
                </c:pt>
                <c:pt idx="99">
                  <c:v>108.79202530072899</c:v>
                </c:pt>
                <c:pt idx="100">
                  <c:v>108.825772984629</c:v>
                </c:pt>
              </c:numCache>
            </c:numRef>
          </c:val>
          <c:smooth val="0"/>
          <c:extLst>
            <c:ext xmlns:c16="http://schemas.microsoft.com/office/drawing/2014/chart" uri="{C3380CC4-5D6E-409C-BE32-E72D297353CC}">
              <c16:uniqueId val="{00000004-36F4-4F7F-B4FF-04EACF6227C5}"/>
            </c:ext>
          </c:extLst>
        </c:ser>
        <c:ser>
          <c:idx val="3"/>
          <c:order val="3"/>
          <c:tx>
            <c:strRef>
              <c:f>Sheet1!$E$1</c:f>
              <c:strCache>
                <c:ptCount val="1"/>
                <c:pt idx="0">
                  <c:v>S3</c:v>
                </c:pt>
              </c:strCache>
            </c:strRef>
          </c:tx>
          <c:spPr>
            <a:ln w="50800">
              <a:solidFill>
                <a:schemeClr val="accent4"/>
              </a:solidFill>
            </a:ln>
          </c:spPr>
          <c:marker>
            <c:symbol val="none"/>
          </c:marker>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Sheet1!$E$2:$E$102</c:f>
              <c:numCache>
                <c:formatCode>General</c:formatCode>
                <c:ptCount val="101"/>
                <c:pt idx="74">
                  <c:v>114.823415693168</c:v>
                </c:pt>
                <c:pt idx="75">
                  <c:v>109.787461715943</c:v>
                </c:pt>
                <c:pt idx="76">
                  <c:v>105.943936009973</c:v>
                </c:pt>
                <c:pt idx="77">
                  <c:v>104.38103227509301</c:v>
                </c:pt>
                <c:pt idx="78">
                  <c:v>104.109885460719</c:v>
                </c:pt>
                <c:pt idx="79">
                  <c:v>104.92269867341</c:v>
                </c:pt>
                <c:pt idx="80">
                  <c:v>106.343773392847</c:v>
                </c:pt>
                <c:pt idx="81">
                  <c:v>108.475324821832</c:v>
                </c:pt>
                <c:pt idx="82">
                  <c:v>111.119616100052</c:v>
                </c:pt>
                <c:pt idx="83">
                  <c:v>113.46187606541299</c:v>
                </c:pt>
                <c:pt idx="84">
                  <c:v>115.25003286295799</c:v>
                </c:pt>
                <c:pt idx="85">
                  <c:v>116.10732252906</c:v>
                </c:pt>
                <c:pt idx="86">
                  <c:v>116.39454255942501</c:v>
                </c:pt>
                <c:pt idx="87">
                  <c:v>115.74066454452699</c:v>
                </c:pt>
                <c:pt idx="88">
                  <c:v>114.720763167092</c:v>
                </c:pt>
                <c:pt idx="89">
                  <c:v>113.25557225429</c:v>
                </c:pt>
                <c:pt idx="90">
                  <c:v>111.654273719781</c:v>
                </c:pt>
                <c:pt idx="91">
                  <c:v>110.20743254675899</c:v>
                </c:pt>
                <c:pt idx="92">
                  <c:v>109.139310920564</c:v>
                </c:pt>
                <c:pt idx="93">
                  <c:v>108.373304545048</c:v>
                </c:pt>
                <c:pt idx="94">
                  <c:v>107.723374114195</c:v>
                </c:pt>
                <c:pt idx="95">
                  <c:v>107.152763939219</c:v>
                </c:pt>
                <c:pt idx="96">
                  <c:v>106.77151108897201</c:v>
                </c:pt>
                <c:pt idx="97">
                  <c:v>106.53842337898</c:v>
                </c:pt>
                <c:pt idx="98">
                  <c:v>106.40360087086501</c:v>
                </c:pt>
                <c:pt idx="99">
                  <c:v>106.675758975845</c:v>
                </c:pt>
                <c:pt idx="100">
                  <c:v>107.10733646636</c:v>
                </c:pt>
              </c:numCache>
            </c:numRef>
          </c:val>
          <c:smooth val="0"/>
          <c:extLst>
            <c:ext xmlns:c16="http://schemas.microsoft.com/office/drawing/2014/chart" uri="{C3380CC4-5D6E-409C-BE32-E72D297353CC}">
              <c16:uniqueId val="{00000005-36F4-4F7F-B4FF-04EACF6227C5}"/>
            </c:ext>
          </c:extLst>
        </c:ser>
        <c:ser>
          <c:idx val="4"/>
          <c:order val="4"/>
          <c:tx>
            <c:strRef>
              <c:f>Sheet1!$F$1</c:f>
              <c:strCache>
                <c:ptCount val="1"/>
                <c:pt idx="0">
                  <c:v>S4</c:v>
                </c:pt>
              </c:strCache>
            </c:strRef>
          </c:tx>
          <c:spPr>
            <a:ln w="50800">
              <a:solidFill>
                <a:schemeClr val="accent5"/>
              </a:solidFill>
            </a:ln>
          </c:spPr>
          <c:marker>
            <c:symbol val="none"/>
          </c:marker>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Sheet1!$F$2:$F$102</c:f>
              <c:numCache>
                <c:formatCode>General</c:formatCode>
                <c:ptCount val="101"/>
                <c:pt idx="74">
                  <c:v>114.823415693168</c:v>
                </c:pt>
                <c:pt idx="75">
                  <c:v>109.36954454064001</c:v>
                </c:pt>
                <c:pt idx="76">
                  <c:v>104.97351753320601</c:v>
                </c:pt>
                <c:pt idx="77">
                  <c:v>102.48507165108499</c:v>
                </c:pt>
                <c:pt idx="78">
                  <c:v>102.195485729794</c:v>
                </c:pt>
                <c:pt idx="79">
                  <c:v>102.935335518781</c:v>
                </c:pt>
                <c:pt idx="80">
                  <c:v>104.45531195656901</c:v>
                </c:pt>
                <c:pt idx="81">
                  <c:v>106.970025089968</c:v>
                </c:pt>
                <c:pt idx="82">
                  <c:v>110.433512378126</c:v>
                </c:pt>
                <c:pt idx="83">
                  <c:v>114.152738834253</c:v>
                </c:pt>
                <c:pt idx="84">
                  <c:v>117.496878067423</c:v>
                </c:pt>
                <c:pt idx="85">
                  <c:v>120.363178845504</c:v>
                </c:pt>
                <c:pt idx="86">
                  <c:v>122.220125043962</c:v>
                </c:pt>
                <c:pt idx="87">
                  <c:v>122.71395348174801</c:v>
                </c:pt>
                <c:pt idx="88">
                  <c:v>122.015507751879</c:v>
                </c:pt>
                <c:pt idx="89">
                  <c:v>120.258576573146</c:v>
                </c:pt>
                <c:pt idx="90">
                  <c:v>118.07748423859</c:v>
                </c:pt>
                <c:pt idx="91">
                  <c:v>115.82838885286699</c:v>
                </c:pt>
                <c:pt idx="92">
                  <c:v>113.852603973173</c:v>
                </c:pt>
                <c:pt idx="93">
                  <c:v>112.28578699942</c:v>
                </c:pt>
                <c:pt idx="94">
                  <c:v>111.217582202256</c:v>
                </c:pt>
                <c:pt idx="95">
                  <c:v>110.47606568878101</c:v>
                </c:pt>
                <c:pt idx="96">
                  <c:v>109.89517973266599</c:v>
                </c:pt>
                <c:pt idx="97">
                  <c:v>109.457269571336</c:v>
                </c:pt>
                <c:pt idx="98">
                  <c:v>108.96090038662</c:v>
                </c:pt>
                <c:pt idx="99">
                  <c:v>108.73927655556599</c:v>
                </c:pt>
                <c:pt idx="100">
                  <c:v>108.798327949034</c:v>
                </c:pt>
              </c:numCache>
            </c:numRef>
          </c:val>
          <c:smooth val="0"/>
          <c:extLst>
            <c:ext xmlns:c16="http://schemas.microsoft.com/office/drawing/2014/chart" uri="{C3380CC4-5D6E-409C-BE32-E72D297353CC}">
              <c16:uniqueId val="{00000006-36F4-4F7F-B4FF-04EACF6227C5}"/>
            </c:ext>
          </c:extLst>
        </c:ser>
        <c:ser>
          <c:idx val="5"/>
          <c:order val="5"/>
          <c:tx>
            <c:strRef>
              <c:f>Sheet1!$G$1</c:f>
              <c:strCache>
                <c:ptCount val="1"/>
                <c:pt idx="0">
                  <c:v>S5</c:v>
                </c:pt>
              </c:strCache>
            </c:strRef>
          </c:tx>
          <c:spPr>
            <a:ln w="50800">
              <a:solidFill>
                <a:schemeClr val="accent6"/>
              </a:solidFill>
            </a:ln>
          </c:spPr>
          <c:marker>
            <c:symbol val="none"/>
          </c:marker>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Sheet1!$G$2:$G$102</c:f>
              <c:numCache>
                <c:formatCode>General</c:formatCode>
                <c:ptCount val="101"/>
                <c:pt idx="74">
                  <c:v>114.823415693168</c:v>
                </c:pt>
                <c:pt idx="75">
                  <c:v>112.8033392719</c:v>
                </c:pt>
                <c:pt idx="76">
                  <c:v>112.475553236708</c:v>
                </c:pt>
                <c:pt idx="77">
                  <c:v>112.160422415002</c:v>
                </c:pt>
                <c:pt idx="78">
                  <c:v>112.042280755449</c:v>
                </c:pt>
                <c:pt idx="79">
                  <c:v>111.803033117407</c:v>
                </c:pt>
                <c:pt idx="80">
                  <c:v>111.522913398703</c:v>
                </c:pt>
                <c:pt idx="81">
                  <c:v>110.891652295855</c:v>
                </c:pt>
                <c:pt idx="82">
                  <c:v>110.63144310331199</c:v>
                </c:pt>
                <c:pt idx="83">
                  <c:v>110.49265475470899</c:v>
                </c:pt>
                <c:pt idx="84">
                  <c:v>110.712152453416</c:v>
                </c:pt>
                <c:pt idx="85">
                  <c:v>111.067333345592</c:v>
                </c:pt>
                <c:pt idx="86">
                  <c:v>111.73125171898999</c:v>
                </c:pt>
                <c:pt idx="87">
                  <c:v>112.084849160917</c:v>
                </c:pt>
                <c:pt idx="88">
                  <c:v>112.252668941186</c:v>
                </c:pt>
                <c:pt idx="89">
                  <c:v>112.189432591086</c:v>
                </c:pt>
                <c:pt idx="90">
                  <c:v>111.95229054046</c:v>
                </c:pt>
                <c:pt idx="91">
                  <c:v>111.481082582382</c:v>
                </c:pt>
                <c:pt idx="92">
                  <c:v>111.110675343861</c:v>
                </c:pt>
                <c:pt idx="93">
                  <c:v>110.762077921376</c:v>
                </c:pt>
                <c:pt idx="94">
                  <c:v>110.4807028548</c:v>
                </c:pt>
                <c:pt idx="95">
                  <c:v>110.197029284674</c:v>
                </c:pt>
                <c:pt idx="96">
                  <c:v>110.053229313937</c:v>
                </c:pt>
                <c:pt idx="97">
                  <c:v>110.05725241746801</c:v>
                </c:pt>
                <c:pt idx="98">
                  <c:v>109.92847665760399</c:v>
                </c:pt>
                <c:pt idx="99">
                  <c:v>110.02352598569701</c:v>
                </c:pt>
                <c:pt idx="100">
                  <c:v>110.26507676496099</c:v>
                </c:pt>
              </c:numCache>
            </c:numRef>
          </c:val>
          <c:smooth val="0"/>
          <c:extLst>
            <c:ext xmlns:c16="http://schemas.microsoft.com/office/drawing/2014/chart" uri="{C3380CC4-5D6E-409C-BE32-E72D297353CC}">
              <c16:uniqueId val="{00000007-36F4-4F7F-B4FF-04EACF6227C5}"/>
            </c:ext>
          </c:extLst>
        </c:ser>
        <c:ser>
          <c:idx val="6"/>
          <c:order val="6"/>
          <c:tx>
            <c:strRef>
              <c:f>Sheet1!$H$1</c:f>
              <c:strCache>
                <c:ptCount val="1"/>
                <c:pt idx="0">
                  <c:v>S6</c:v>
                </c:pt>
              </c:strCache>
            </c:strRef>
          </c:tx>
          <c:spPr>
            <a:ln w="50800"/>
          </c:spPr>
          <c:marker>
            <c:symbol val="none"/>
          </c:marker>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Sheet1!$H$2:$H$102</c:f>
              <c:numCache>
                <c:formatCode>General</c:formatCode>
                <c:ptCount val="101"/>
                <c:pt idx="74">
                  <c:v>114.823415693168</c:v>
                </c:pt>
                <c:pt idx="75">
                  <c:v>112.850848994345</c:v>
                </c:pt>
                <c:pt idx="76">
                  <c:v>111.727146303617</c:v>
                </c:pt>
                <c:pt idx="77">
                  <c:v>108.903201999749</c:v>
                </c:pt>
                <c:pt idx="78">
                  <c:v>104.86731652765</c:v>
                </c:pt>
                <c:pt idx="79">
                  <c:v>102.828575096769</c:v>
                </c:pt>
                <c:pt idx="80">
                  <c:v>101.563101760718</c:v>
                </c:pt>
                <c:pt idx="81">
                  <c:v>101.802724442374</c:v>
                </c:pt>
                <c:pt idx="82">
                  <c:v>103.116761333404</c:v>
                </c:pt>
                <c:pt idx="83">
                  <c:v>105.613679189603</c:v>
                </c:pt>
                <c:pt idx="84">
                  <c:v>108.477883783077</c:v>
                </c:pt>
                <c:pt idx="85">
                  <c:v>110.71727647455</c:v>
                </c:pt>
                <c:pt idx="86">
                  <c:v>112.064667059919</c:v>
                </c:pt>
                <c:pt idx="87">
                  <c:v>112.20563129192401</c:v>
                </c:pt>
                <c:pt idx="88">
                  <c:v>111.700949915569</c:v>
                </c:pt>
                <c:pt idx="89">
                  <c:v>110.953847873176</c:v>
                </c:pt>
                <c:pt idx="90">
                  <c:v>109.97610066701</c:v>
                </c:pt>
                <c:pt idx="91">
                  <c:v>108.546078865296</c:v>
                </c:pt>
                <c:pt idx="92">
                  <c:v>107.46090500306001</c:v>
                </c:pt>
                <c:pt idx="93">
                  <c:v>106.713706039153</c:v>
                </c:pt>
                <c:pt idx="94">
                  <c:v>105.998792620632</c:v>
                </c:pt>
                <c:pt idx="95">
                  <c:v>105.603148643913</c:v>
                </c:pt>
                <c:pt idx="96">
                  <c:v>105.302199862322</c:v>
                </c:pt>
                <c:pt idx="97">
                  <c:v>105.20905120835501</c:v>
                </c:pt>
                <c:pt idx="98">
                  <c:v>105.071179673784</c:v>
                </c:pt>
                <c:pt idx="99">
                  <c:v>105.23881111610299</c:v>
                </c:pt>
                <c:pt idx="100">
                  <c:v>105.68786418934199</c:v>
                </c:pt>
              </c:numCache>
            </c:numRef>
          </c:val>
          <c:smooth val="0"/>
          <c:extLst>
            <c:ext xmlns:c16="http://schemas.microsoft.com/office/drawing/2014/chart" uri="{C3380CC4-5D6E-409C-BE32-E72D297353CC}">
              <c16:uniqueId val="{00000000-654B-4940-90D5-7F0BB8148F94}"/>
            </c:ext>
          </c:extLst>
        </c:ser>
        <c:ser>
          <c:idx val="7"/>
          <c:order val="7"/>
          <c:tx>
            <c:strRef>
              <c:f>Sheet1!$I$1</c:f>
              <c:strCache>
                <c:ptCount val="1"/>
                <c:pt idx="0">
                  <c:v>S7</c:v>
                </c:pt>
              </c:strCache>
            </c:strRef>
          </c:tx>
          <c:spPr>
            <a:ln w="50800"/>
          </c:spPr>
          <c:marker>
            <c:symbol val="none"/>
          </c:marker>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Sheet1!$I$2:$I$102</c:f>
              <c:numCache>
                <c:formatCode>General</c:formatCode>
                <c:ptCount val="101"/>
                <c:pt idx="74">
                  <c:v>114.823415693168</c:v>
                </c:pt>
                <c:pt idx="75">
                  <c:v>113.98484538704</c:v>
                </c:pt>
                <c:pt idx="76">
                  <c:v>114.17032530523601</c:v>
                </c:pt>
                <c:pt idx="77">
                  <c:v>114.42864189823599</c:v>
                </c:pt>
                <c:pt idx="78">
                  <c:v>115.029156400226</c:v>
                </c:pt>
                <c:pt idx="79">
                  <c:v>115.488929695099</c:v>
                </c:pt>
                <c:pt idx="80">
                  <c:v>115.661859402516</c:v>
                </c:pt>
                <c:pt idx="81">
                  <c:v>114.95755568124</c:v>
                </c:pt>
                <c:pt idx="82">
                  <c:v>114.197617421422</c:v>
                </c:pt>
                <c:pt idx="83">
                  <c:v>113.16583618036501</c:v>
                </c:pt>
                <c:pt idx="84">
                  <c:v>111.443620509607</c:v>
                </c:pt>
                <c:pt idx="85">
                  <c:v>109.240930853088</c:v>
                </c:pt>
                <c:pt idx="86">
                  <c:v>107.228995503577</c:v>
                </c:pt>
                <c:pt idx="87">
                  <c:v>105.02874846353799</c:v>
                </c:pt>
                <c:pt idx="88">
                  <c:v>104.99608257393101</c:v>
                </c:pt>
                <c:pt idx="89">
                  <c:v>105.87792907942099</c:v>
                </c:pt>
                <c:pt idx="90">
                  <c:v>107.36779908638201</c:v>
                </c:pt>
                <c:pt idx="91">
                  <c:v>108.82139589662</c:v>
                </c:pt>
                <c:pt idx="92">
                  <c:v>109.947588720684</c:v>
                </c:pt>
                <c:pt idx="93">
                  <c:v>110.495870670355</c:v>
                </c:pt>
                <c:pt idx="94">
                  <c:v>110.334365709213</c:v>
                </c:pt>
                <c:pt idx="95">
                  <c:v>110.237814091239</c:v>
                </c:pt>
                <c:pt idx="96">
                  <c:v>109.868736154537</c:v>
                </c:pt>
                <c:pt idx="97">
                  <c:v>110.017108435981</c:v>
                </c:pt>
                <c:pt idx="98">
                  <c:v>110.130085903154</c:v>
                </c:pt>
                <c:pt idx="99">
                  <c:v>110.439623101189</c:v>
                </c:pt>
                <c:pt idx="100">
                  <c:v>110.744357265731</c:v>
                </c:pt>
              </c:numCache>
            </c:numRef>
          </c:val>
          <c:smooth val="0"/>
          <c:extLst>
            <c:ext xmlns:c16="http://schemas.microsoft.com/office/drawing/2014/chart" uri="{C3380CC4-5D6E-409C-BE32-E72D297353CC}">
              <c16:uniqueId val="{00000001-654B-4940-90D5-7F0BB8148F94}"/>
            </c:ext>
          </c:extLst>
        </c:ser>
        <c:ser>
          <c:idx val="8"/>
          <c:order val="8"/>
          <c:tx>
            <c:strRef>
              <c:f>Sheet1!$J$1</c:f>
              <c:strCache>
                <c:ptCount val="1"/>
                <c:pt idx="0">
                  <c:v>S8</c:v>
                </c:pt>
              </c:strCache>
            </c:strRef>
          </c:tx>
          <c:spPr>
            <a:ln w="50800"/>
          </c:spPr>
          <c:marker>
            <c:symbol val="none"/>
          </c:marker>
          <c:cat>
            <c:strRef>
              <c:f>Sheet1!$A$2:$A$102</c:f>
              <c:strCache>
                <c:ptCount val="101"/>
                <c:pt idx="0">
                  <c:v>00</c:v>
                </c:pt>
                <c:pt idx="1">
                  <c:v>00</c:v>
                </c:pt>
                <c:pt idx="2">
                  <c:v>00</c:v>
                </c:pt>
                <c:pt idx="3">
                  <c:v>00</c:v>
                </c:pt>
                <c:pt idx="4">
                  <c:v>01</c:v>
                </c:pt>
                <c:pt idx="5">
                  <c:v>01</c:v>
                </c:pt>
                <c:pt idx="6">
                  <c:v>01</c:v>
                </c:pt>
                <c:pt idx="7">
                  <c:v>01</c:v>
                </c:pt>
                <c:pt idx="8">
                  <c:v>02</c:v>
                </c:pt>
                <c:pt idx="9">
                  <c:v>02</c:v>
                </c:pt>
                <c:pt idx="10">
                  <c:v>02</c:v>
                </c:pt>
                <c:pt idx="11">
                  <c:v>02</c:v>
                </c:pt>
                <c:pt idx="12">
                  <c:v>03</c:v>
                </c:pt>
                <c:pt idx="13">
                  <c:v>03</c:v>
                </c:pt>
                <c:pt idx="14">
                  <c:v>03</c:v>
                </c:pt>
                <c:pt idx="15">
                  <c:v>03</c:v>
                </c:pt>
                <c:pt idx="16">
                  <c:v>04</c:v>
                </c:pt>
                <c:pt idx="17">
                  <c:v>04</c:v>
                </c:pt>
                <c:pt idx="18">
                  <c:v>04</c:v>
                </c:pt>
                <c:pt idx="19">
                  <c:v>04</c:v>
                </c:pt>
                <c:pt idx="20">
                  <c:v>05</c:v>
                </c:pt>
                <c:pt idx="21">
                  <c:v>05</c:v>
                </c:pt>
                <c:pt idx="22">
                  <c:v>05</c:v>
                </c:pt>
                <c:pt idx="23">
                  <c:v>05</c:v>
                </c:pt>
                <c:pt idx="24">
                  <c:v>06</c:v>
                </c:pt>
                <c:pt idx="25">
                  <c:v>06</c:v>
                </c:pt>
                <c:pt idx="26">
                  <c:v>06</c:v>
                </c:pt>
                <c:pt idx="27">
                  <c:v>06</c:v>
                </c:pt>
                <c:pt idx="28">
                  <c:v>07</c:v>
                </c:pt>
                <c:pt idx="29">
                  <c:v>07</c:v>
                </c:pt>
                <c:pt idx="30">
                  <c:v>07</c:v>
                </c:pt>
                <c:pt idx="31">
                  <c:v>07</c:v>
                </c:pt>
                <c:pt idx="32">
                  <c:v>08</c:v>
                </c:pt>
                <c:pt idx="33">
                  <c:v>08</c:v>
                </c:pt>
                <c:pt idx="34">
                  <c:v>08</c:v>
                </c:pt>
                <c:pt idx="35">
                  <c:v>08</c:v>
                </c:pt>
                <c:pt idx="36">
                  <c:v>09</c:v>
                </c:pt>
                <c:pt idx="37">
                  <c:v>09</c:v>
                </c:pt>
                <c:pt idx="38">
                  <c:v>09</c:v>
                </c:pt>
                <c:pt idx="39">
                  <c:v>09</c:v>
                </c:pt>
                <c:pt idx="40">
                  <c:v>10</c:v>
                </c:pt>
                <c:pt idx="41">
                  <c:v>10</c:v>
                </c:pt>
                <c:pt idx="42">
                  <c:v>10</c:v>
                </c:pt>
                <c:pt idx="43">
                  <c:v>10</c:v>
                </c:pt>
                <c:pt idx="44">
                  <c:v>11</c:v>
                </c:pt>
                <c:pt idx="45">
                  <c:v>11</c:v>
                </c:pt>
                <c:pt idx="46">
                  <c:v>11</c:v>
                </c:pt>
                <c:pt idx="47">
                  <c:v>11</c:v>
                </c:pt>
                <c:pt idx="48">
                  <c:v>12</c:v>
                </c:pt>
                <c:pt idx="49">
                  <c:v>12</c:v>
                </c:pt>
                <c:pt idx="50">
                  <c:v>12</c:v>
                </c:pt>
                <c:pt idx="51">
                  <c:v>12</c:v>
                </c:pt>
                <c:pt idx="52">
                  <c:v>13</c:v>
                </c:pt>
                <c:pt idx="53">
                  <c:v>13</c:v>
                </c:pt>
                <c:pt idx="54">
                  <c:v>13</c:v>
                </c:pt>
                <c:pt idx="55">
                  <c:v>13</c:v>
                </c:pt>
                <c:pt idx="56">
                  <c:v>14</c:v>
                </c:pt>
                <c:pt idx="57">
                  <c:v>14</c:v>
                </c:pt>
                <c:pt idx="58">
                  <c:v>14</c:v>
                </c:pt>
                <c:pt idx="59">
                  <c:v>14</c:v>
                </c:pt>
                <c:pt idx="60">
                  <c:v>15</c:v>
                </c:pt>
                <c:pt idx="61">
                  <c:v>15</c:v>
                </c:pt>
                <c:pt idx="62">
                  <c:v>15</c:v>
                </c:pt>
                <c:pt idx="63">
                  <c:v>15</c:v>
                </c:pt>
                <c:pt idx="64">
                  <c:v>16</c:v>
                </c:pt>
                <c:pt idx="65">
                  <c:v>16</c:v>
                </c:pt>
                <c:pt idx="66">
                  <c:v>16</c:v>
                </c:pt>
                <c:pt idx="67">
                  <c:v>16</c:v>
                </c:pt>
                <c:pt idx="68">
                  <c:v>17</c:v>
                </c:pt>
                <c:pt idx="69">
                  <c:v>17</c:v>
                </c:pt>
                <c:pt idx="70">
                  <c:v>17</c:v>
                </c:pt>
                <c:pt idx="71">
                  <c:v>17</c:v>
                </c:pt>
                <c:pt idx="72">
                  <c:v>18</c:v>
                </c:pt>
                <c:pt idx="73">
                  <c:v>18</c:v>
                </c:pt>
                <c:pt idx="74">
                  <c:v>18</c:v>
                </c:pt>
                <c:pt idx="75">
                  <c:v>18</c:v>
                </c:pt>
                <c:pt idx="76">
                  <c:v>19</c:v>
                </c:pt>
                <c:pt idx="77">
                  <c:v>19</c:v>
                </c:pt>
                <c:pt idx="78">
                  <c:v>19</c:v>
                </c:pt>
                <c:pt idx="79">
                  <c:v>19</c:v>
                </c:pt>
                <c:pt idx="80">
                  <c:v>20</c:v>
                </c:pt>
                <c:pt idx="81">
                  <c:v>20</c:v>
                </c:pt>
                <c:pt idx="82">
                  <c:v>20</c:v>
                </c:pt>
                <c:pt idx="83">
                  <c:v>20</c:v>
                </c:pt>
                <c:pt idx="84">
                  <c:v>21</c:v>
                </c:pt>
                <c:pt idx="85">
                  <c:v>21</c:v>
                </c:pt>
                <c:pt idx="86">
                  <c:v>21</c:v>
                </c:pt>
                <c:pt idx="87">
                  <c:v>21</c:v>
                </c:pt>
                <c:pt idx="88">
                  <c:v>22</c:v>
                </c:pt>
                <c:pt idx="89">
                  <c:v>22</c:v>
                </c:pt>
                <c:pt idx="90">
                  <c:v>22</c:v>
                </c:pt>
                <c:pt idx="91">
                  <c:v>22</c:v>
                </c:pt>
                <c:pt idx="92">
                  <c:v>23</c:v>
                </c:pt>
                <c:pt idx="93">
                  <c:v>23</c:v>
                </c:pt>
                <c:pt idx="94">
                  <c:v>23</c:v>
                </c:pt>
                <c:pt idx="95">
                  <c:v>23</c:v>
                </c:pt>
                <c:pt idx="96">
                  <c:v>24</c:v>
                </c:pt>
                <c:pt idx="97">
                  <c:v>24</c:v>
                </c:pt>
                <c:pt idx="98">
                  <c:v>24</c:v>
                </c:pt>
                <c:pt idx="99">
                  <c:v>24</c:v>
                </c:pt>
                <c:pt idx="100">
                  <c:v>25</c:v>
                </c:pt>
              </c:strCache>
            </c:strRef>
          </c:cat>
          <c:val>
            <c:numRef>
              <c:f>Sheet1!$J$2:$J$102</c:f>
              <c:numCache>
                <c:formatCode>General</c:formatCode>
                <c:ptCount val="101"/>
                <c:pt idx="74">
                  <c:v>114.823415693168</c:v>
                </c:pt>
                <c:pt idx="75">
                  <c:v>115.764849179184</c:v>
                </c:pt>
                <c:pt idx="76">
                  <c:v>117.964947819293</c:v>
                </c:pt>
                <c:pt idx="77">
                  <c:v>120.46461895330501</c:v>
                </c:pt>
                <c:pt idx="78">
                  <c:v>123.075491803734</c:v>
                </c:pt>
                <c:pt idx="79">
                  <c:v>123.753676791947</c:v>
                </c:pt>
                <c:pt idx="80">
                  <c:v>122.439106950587</c:v>
                </c:pt>
                <c:pt idx="81">
                  <c:v>120.129995145005</c:v>
                </c:pt>
                <c:pt idx="82">
                  <c:v>118.075805805062</c:v>
                </c:pt>
                <c:pt idx="83">
                  <c:v>116.451477290935</c:v>
                </c:pt>
                <c:pt idx="84">
                  <c:v>115.969678954797</c:v>
                </c:pt>
                <c:pt idx="85">
                  <c:v>115.96751900146</c:v>
                </c:pt>
                <c:pt idx="86">
                  <c:v>116.422493176204</c:v>
                </c:pt>
                <c:pt idx="87">
                  <c:v>116.41788606615999</c:v>
                </c:pt>
                <c:pt idx="88">
                  <c:v>116.380595746758</c:v>
                </c:pt>
                <c:pt idx="89">
                  <c:v>116.25217266673501</c:v>
                </c:pt>
                <c:pt idx="90">
                  <c:v>115.830527124463</c:v>
                </c:pt>
                <c:pt idx="91">
                  <c:v>115.22621372190901</c:v>
                </c:pt>
                <c:pt idx="92">
                  <c:v>114.789864621737</c:v>
                </c:pt>
                <c:pt idx="93">
                  <c:v>114.326574276342</c:v>
                </c:pt>
                <c:pt idx="94">
                  <c:v>114.080206616957</c:v>
                </c:pt>
                <c:pt idx="95">
                  <c:v>113.838085745886</c:v>
                </c:pt>
                <c:pt idx="96">
                  <c:v>113.71677544223699</c:v>
                </c:pt>
                <c:pt idx="97">
                  <c:v>113.61512080614899</c:v>
                </c:pt>
                <c:pt idx="98">
                  <c:v>113.36851859446099</c:v>
                </c:pt>
                <c:pt idx="99">
                  <c:v>113.30224902049</c:v>
                </c:pt>
                <c:pt idx="100">
                  <c:v>113.273499443259</c:v>
                </c:pt>
              </c:numCache>
            </c:numRef>
          </c:val>
          <c:smooth val="0"/>
          <c:extLst>
            <c:ext xmlns:c16="http://schemas.microsoft.com/office/drawing/2014/chart" uri="{C3380CC4-5D6E-409C-BE32-E72D297353CC}">
              <c16:uniqueId val="{00000002-654B-4940-90D5-7F0BB8148F94}"/>
            </c:ext>
          </c:extLst>
        </c:ser>
        <c:dLbls>
          <c:showLegendKey val="0"/>
          <c:showVal val="0"/>
          <c:showCatName val="0"/>
          <c:showSerName val="0"/>
          <c:showPercent val="0"/>
          <c:showBubbleSize val="0"/>
        </c:dLbls>
        <c:smooth val="0"/>
        <c:axId val="552877272"/>
        <c:axId val="619094192"/>
      </c:lineChart>
      <c:catAx>
        <c:axId val="552877272"/>
        <c:scaling>
          <c:orientation val="minMax"/>
        </c:scaling>
        <c:delete val="0"/>
        <c:axPos val="b"/>
        <c:numFmt formatCode="0.00" sourceLinked="0"/>
        <c:majorTickMark val="cross"/>
        <c:minorTickMark val="none"/>
        <c:tickLblPos val="low"/>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19094192"/>
        <c:crossesAt val="-40"/>
        <c:auto val="0"/>
        <c:lblAlgn val="ctr"/>
        <c:lblOffset val="100"/>
        <c:tickLblSkip val="4"/>
        <c:tickMarkSkip val="2"/>
        <c:noMultiLvlLbl val="0"/>
      </c:catAx>
      <c:valAx>
        <c:axId val="619094192"/>
        <c:scaling>
          <c:orientation val="minMax"/>
          <c:min val="80"/>
        </c:scaling>
        <c:delete val="0"/>
        <c:axPos val="l"/>
        <c:majorGridlines>
          <c:spPr>
            <a:ln w="12735">
              <a:solidFill>
                <a:srgbClr val="91969B"/>
              </a:solidFill>
              <a:prstDash val="solid"/>
            </a:ln>
          </c:spPr>
        </c:majorGridlines>
        <c:numFmt formatCode="General" sourceLinked="1"/>
        <c:majorTickMark val="cross"/>
        <c:minorTickMark val="none"/>
        <c:tickLblPos val="nextTo"/>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552877272"/>
        <c:crosses val="autoZero"/>
        <c:crossBetween val="midCat"/>
      </c:valAx>
      <c:spPr>
        <a:solidFill>
          <a:srgbClr val="FFFFFF"/>
        </a:solidFill>
        <a:ln w="12735">
          <a:solidFill>
            <a:srgbClr val="464B50"/>
          </a:solidFill>
          <a:prstDash val="solid"/>
        </a:ln>
      </c:spPr>
    </c:plotArea>
    <c:legend>
      <c:legendPos val="r"/>
      <c:layout>
        <c:manualLayout>
          <c:xMode val="edge"/>
          <c:yMode val="edge"/>
          <c:x val="0.47354822821611003"/>
          <c:y val="0.63982073472749834"/>
          <c:w val="0.44022887579896341"/>
          <c:h val="0.13719234166616992"/>
        </c:manualLayout>
      </c:layout>
      <c:overlay val="0"/>
      <c:spPr>
        <a:solidFill>
          <a:srgbClr val="FFFFFF"/>
        </a:solidFill>
        <a:ln w="25470">
          <a:noFill/>
        </a:ln>
      </c:spPr>
      <c:txPr>
        <a:bodyPr/>
        <a:lstStyle/>
        <a:p>
          <a:pPr>
            <a:defRPr sz="2000" b="0" i="0" u="none" strike="noStrike" baseline="0">
              <a:solidFill>
                <a:schemeClr val="bg1"/>
              </a:solidFill>
              <a:latin typeface="Arial"/>
              <a:ea typeface="Arial"/>
              <a:cs typeface="Aria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7712344281047E-2"/>
          <c:y val="0.11445296454254299"/>
          <c:w val="0.89763071363268165"/>
          <c:h val="0.74154087931025137"/>
        </c:manualLayout>
      </c:layout>
      <c:lineChart>
        <c:grouping val="standard"/>
        <c:varyColors val="0"/>
        <c:ser>
          <c:idx val="0"/>
          <c:order val="0"/>
          <c:tx>
            <c:strRef>
              <c:f>Sheet1!$B$1</c:f>
              <c:strCache>
                <c:ptCount val="1"/>
                <c:pt idx="0">
                  <c:v>Car</c:v>
                </c:pt>
              </c:strCache>
            </c:strRef>
          </c:tx>
          <c:spPr>
            <a:ln w="50800">
              <a:solidFill>
                <a:schemeClr val="accent1"/>
              </a:solidFill>
            </a:ln>
          </c:spPr>
          <c:marker>
            <c:symbol val="none"/>
          </c:marker>
          <c:cat>
            <c:strRef>
              <c:f>Sheet1!$A$2:$A$49</c:f>
              <c:strCache>
                <c:ptCount val="48"/>
                <c:pt idx="0">
                  <c:v>14</c:v>
                </c:pt>
                <c:pt idx="12">
                  <c:v>15</c:v>
                </c:pt>
                <c:pt idx="24">
                  <c:v>16</c:v>
                </c:pt>
                <c:pt idx="35">
                  <c:v>17</c:v>
                </c:pt>
                <c:pt idx="47">
                  <c:v>18</c:v>
                </c:pt>
              </c:strCache>
            </c:strRef>
          </c:cat>
          <c:val>
            <c:numRef>
              <c:f>Sheet1!$B$2:$B$49</c:f>
              <c:numCache>
                <c:formatCode>General</c:formatCode>
                <c:ptCount val="48"/>
                <c:pt idx="0">
                  <c:v>20.410360000000001</c:v>
                </c:pt>
                <c:pt idx="1">
                  <c:v>25.608979999999999</c:v>
                </c:pt>
                <c:pt idx="2">
                  <c:v>18.047640000000001</c:v>
                </c:pt>
                <c:pt idx="3">
                  <c:v>22.216360000000002</c:v>
                </c:pt>
                <c:pt idx="4">
                  <c:v>26.685199999999998</c:v>
                </c:pt>
                <c:pt idx="5">
                  <c:v>28.190020000000001</c:v>
                </c:pt>
                <c:pt idx="6">
                  <c:v>27.313549999999999</c:v>
                </c:pt>
                <c:pt idx="7">
                  <c:v>19.815470000000001</c:v>
                </c:pt>
                <c:pt idx="8">
                  <c:v>17.37425</c:v>
                </c:pt>
                <c:pt idx="9">
                  <c:v>15.467610000000001</c:v>
                </c:pt>
                <c:pt idx="10">
                  <c:v>14.29923</c:v>
                </c:pt>
                <c:pt idx="11">
                  <c:v>12.83085</c:v>
                </c:pt>
                <c:pt idx="12">
                  <c:v>10.65277</c:v>
                </c:pt>
                <c:pt idx="13">
                  <c:v>19.776499999999999</c:v>
                </c:pt>
                <c:pt idx="14">
                  <c:v>19.54673</c:v>
                </c:pt>
                <c:pt idx="15">
                  <c:v>18.176970000000001</c:v>
                </c:pt>
                <c:pt idx="16">
                  <c:v>21.65766</c:v>
                </c:pt>
                <c:pt idx="17">
                  <c:v>24.489080000000001</c:v>
                </c:pt>
                <c:pt idx="18">
                  <c:v>25.282769999999999</c:v>
                </c:pt>
                <c:pt idx="19">
                  <c:v>27.350390000000001</c:v>
                </c:pt>
                <c:pt idx="20">
                  <c:v>29.115639999999999</c:v>
                </c:pt>
                <c:pt idx="21">
                  <c:v>30.284929999999999</c:v>
                </c:pt>
                <c:pt idx="22">
                  <c:v>28.137689999999999</c:v>
                </c:pt>
                <c:pt idx="23">
                  <c:v>26.758220000000001</c:v>
                </c:pt>
                <c:pt idx="24">
                  <c:v>27.07067</c:v>
                </c:pt>
                <c:pt idx="25">
                  <c:v>27.536670000000001</c:v>
                </c:pt>
                <c:pt idx="26">
                  <c:v>26.284469999999999</c:v>
                </c:pt>
                <c:pt idx="27">
                  <c:v>25.66732</c:v>
                </c:pt>
                <c:pt idx="28">
                  <c:v>27.927350000000001</c:v>
                </c:pt>
                <c:pt idx="29">
                  <c:v>28.569510000000001</c:v>
                </c:pt>
                <c:pt idx="30">
                  <c:v>28.94209</c:v>
                </c:pt>
                <c:pt idx="31">
                  <c:v>28.312370000000001</c:v>
                </c:pt>
                <c:pt idx="32">
                  <c:v>29.750789999999999</c:v>
                </c:pt>
                <c:pt idx="33">
                  <c:v>29.74391</c:v>
                </c:pt>
                <c:pt idx="34">
                  <c:v>29.25817</c:v>
                </c:pt>
                <c:pt idx="35">
                  <c:v>28.383009999999999</c:v>
                </c:pt>
                <c:pt idx="36">
                  <c:v>27.6249</c:v>
                </c:pt>
                <c:pt idx="37">
                  <c:v>26.442399999999999</c:v>
                </c:pt>
                <c:pt idx="38">
                  <c:v>28.170770000000001</c:v>
                </c:pt>
                <c:pt idx="39">
                  <c:v>27.081309999999998</c:v>
                </c:pt>
                <c:pt idx="40">
                  <c:v>28.29476</c:v>
                </c:pt>
                <c:pt idx="41">
                  <c:v>29.087240000000001</c:v>
                </c:pt>
                <c:pt idx="42">
                  <c:v>31.056730000000002</c:v>
                </c:pt>
                <c:pt idx="43">
                  <c:v>32.371020000000001</c:v>
                </c:pt>
                <c:pt idx="44">
                  <c:v>36.133220000000001</c:v>
                </c:pt>
                <c:pt idx="45">
                  <c:v>21.179189999999998</c:v>
                </c:pt>
                <c:pt idx="46">
                  <c:v>22.224119999999999</c:v>
                </c:pt>
              </c:numCache>
            </c:numRef>
          </c:val>
          <c:smooth val="0"/>
          <c:extLst>
            <c:ext xmlns:c16="http://schemas.microsoft.com/office/drawing/2014/chart" uri="{C3380CC4-5D6E-409C-BE32-E72D297353CC}">
              <c16:uniqueId val="{00000000-36F4-4F7F-B4FF-04EACF6227C5}"/>
            </c:ext>
          </c:extLst>
        </c:ser>
        <c:ser>
          <c:idx val="1"/>
          <c:order val="1"/>
          <c:tx>
            <c:strRef>
              <c:f>Sheet1!$C$1</c:f>
              <c:strCache>
                <c:ptCount val="1"/>
                <c:pt idx="0">
                  <c:v>Truck</c:v>
                </c:pt>
              </c:strCache>
            </c:strRef>
          </c:tx>
          <c:spPr>
            <a:ln w="50800"/>
          </c:spPr>
          <c:marker>
            <c:symbol val="none"/>
          </c:marker>
          <c:cat>
            <c:strRef>
              <c:f>Sheet1!$A$2:$A$49</c:f>
              <c:strCache>
                <c:ptCount val="48"/>
                <c:pt idx="0">
                  <c:v>14</c:v>
                </c:pt>
                <c:pt idx="12">
                  <c:v>15</c:v>
                </c:pt>
                <c:pt idx="24">
                  <c:v>16</c:v>
                </c:pt>
                <c:pt idx="35">
                  <c:v>17</c:v>
                </c:pt>
                <c:pt idx="47">
                  <c:v>18</c:v>
                </c:pt>
              </c:strCache>
            </c:strRef>
          </c:cat>
          <c:val>
            <c:numRef>
              <c:f>Sheet1!$C$2:$C$49</c:f>
              <c:numCache>
                <c:formatCode>General</c:formatCode>
                <c:ptCount val="48"/>
                <c:pt idx="0">
                  <c:v>0.97878480000000001</c:v>
                </c:pt>
                <c:pt idx="1">
                  <c:v>3.6897600000000003E-2</c:v>
                </c:pt>
                <c:pt idx="2">
                  <c:v>0.50228010000000001</c:v>
                </c:pt>
                <c:pt idx="3">
                  <c:v>1.196955</c:v>
                </c:pt>
                <c:pt idx="4">
                  <c:v>2.9409559999999999</c:v>
                </c:pt>
                <c:pt idx="5">
                  <c:v>3.087218</c:v>
                </c:pt>
                <c:pt idx="6">
                  <c:v>4.294422</c:v>
                </c:pt>
                <c:pt idx="7">
                  <c:v>0</c:v>
                </c:pt>
                <c:pt idx="8">
                  <c:v>7.0812239999999997</c:v>
                </c:pt>
                <c:pt idx="9">
                  <c:v>21.236740000000001</c:v>
                </c:pt>
                <c:pt idx="10">
                  <c:v>7.4192929999999997</c:v>
                </c:pt>
                <c:pt idx="11">
                  <c:v>7.7803969999999998</c:v>
                </c:pt>
                <c:pt idx="12">
                  <c:v>6.2923600000000004</c:v>
                </c:pt>
                <c:pt idx="13">
                  <c:v>4.702642</c:v>
                </c:pt>
                <c:pt idx="14">
                  <c:v>7.1928349999999996</c:v>
                </c:pt>
                <c:pt idx="15">
                  <c:v>13.386060000000001</c:v>
                </c:pt>
                <c:pt idx="16">
                  <c:v>15.82762</c:v>
                </c:pt>
                <c:pt idx="17">
                  <c:v>14.357390000000001</c:v>
                </c:pt>
                <c:pt idx="18">
                  <c:v>20.389900000000001</c:v>
                </c:pt>
                <c:pt idx="19">
                  <c:v>21.971399999999999</c:v>
                </c:pt>
                <c:pt idx="20">
                  <c:v>24.481269999999999</c:v>
                </c:pt>
                <c:pt idx="21">
                  <c:v>18.291370000000001</c:v>
                </c:pt>
                <c:pt idx="22">
                  <c:v>24.331810000000001</c:v>
                </c:pt>
                <c:pt idx="23">
                  <c:v>22.470659999999999</c:v>
                </c:pt>
                <c:pt idx="24">
                  <c:v>19.26521</c:v>
                </c:pt>
                <c:pt idx="25">
                  <c:v>17.269819999999999</c:v>
                </c:pt>
                <c:pt idx="26">
                  <c:v>15.49653</c:v>
                </c:pt>
                <c:pt idx="27">
                  <c:v>15.73889</c:v>
                </c:pt>
                <c:pt idx="28">
                  <c:v>15.75681</c:v>
                </c:pt>
                <c:pt idx="29">
                  <c:v>14.790509999999999</c:v>
                </c:pt>
                <c:pt idx="30">
                  <c:v>16.16057</c:v>
                </c:pt>
                <c:pt idx="31">
                  <c:v>18.191020000000002</c:v>
                </c:pt>
                <c:pt idx="32">
                  <c:v>15.1388</c:v>
                </c:pt>
                <c:pt idx="33">
                  <c:v>16.368849999999998</c:v>
                </c:pt>
                <c:pt idx="34">
                  <c:v>16.808389999999999</c:v>
                </c:pt>
                <c:pt idx="35">
                  <c:v>13.197139999999999</c:v>
                </c:pt>
                <c:pt idx="36">
                  <c:v>12.093260000000001</c:v>
                </c:pt>
                <c:pt idx="37">
                  <c:v>12.03415</c:v>
                </c:pt>
                <c:pt idx="38">
                  <c:v>10.80899</c:v>
                </c:pt>
                <c:pt idx="39">
                  <c:v>12.491820000000001</c:v>
                </c:pt>
                <c:pt idx="40">
                  <c:v>13.74736</c:v>
                </c:pt>
                <c:pt idx="41">
                  <c:v>13.714589999999999</c:v>
                </c:pt>
                <c:pt idx="42">
                  <c:v>12.709009999999999</c:v>
                </c:pt>
                <c:pt idx="43">
                  <c:v>10.823270000000001</c:v>
                </c:pt>
                <c:pt idx="44">
                  <c:v>5.7768129999999998</c:v>
                </c:pt>
                <c:pt idx="45">
                  <c:v>7.9073359999999999</c:v>
                </c:pt>
              </c:numCache>
            </c:numRef>
          </c:val>
          <c:smooth val="0"/>
          <c:extLst>
            <c:ext xmlns:c16="http://schemas.microsoft.com/office/drawing/2014/chart" uri="{C3380CC4-5D6E-409C-BE32-E72D297353CC}">
              <c16:uniqueId val="{00000000-1BA2-4896-9F20-D1535CB41692}"/>
            </c:ext>
          </c:extLst>
        </c:ser>
        <c:ser>
          <c:idx val="2"/>
          <c:order val="2"/>
          <c:tx>
            <c:strRef>
              <c:f>Sheet1!$D$1</c:f>
              <c:strCache>
                <c:ptCount val="1"/>
                <c:pt idx="0">
                  <c:v>SUV</c:v>
                </c:pt>
              </c:strCache>
            </c:strRef>
          </c:tx>
          <c:spPr>
            <a:ln w="50800"/>
          </c:spPr>
          <c:marker>
            <c:symbol val="none"/>
          </c:marker>
          <c:cat>
            <c:strRef>
              <c:f>Sheet1!$A$2:$A$49</c:f>
              <c:strCache>
                <c:ptCount val="48"/>
                <c:pt idx="0">
                  <c:v>14</c:v>
                </c:pt>
                <c:pt idx="12">
                  <c:v>15</c:v>
                </c:pt>
                <c:pt idx="24">
                  <c:v>16</c:v>
                </c:pt>
                <c:pt idx="35">
                  <c:v>17</c:v>
                </c:pt>
                <c:pt idx="47">
                  <c:v>18</c:v>
                </c:pt>
              </c:strCache>
            </c:strRef>
          </c:cat>
          <c:val>
            <c:numRef>
              <c:f>Sheet1!$D$2:$D$49</c:f>
              <c:numCache>
                <c:formatCode>General</c:formatCode>
                <c:ptCount val="48"/>
                <c:pt idx="0">
                  <c:v>0</c:v>
                </c:pt>
                <c:pt idx="1">
                  <c:v>11.545489999999999</c:v>
                </c:pt>
                <c:pt idx="2">
                  <c:v>4.2628919999999999</c:v>
                </c:pt>
                <c:pt idx="3">
                  <c:v>7.0682729999999996</c:v>
                </c:pt>
                <c:pt idx="4">
                  <c:v>5.6980630000000003</c:v>
                </c:pt>
                <c:pt idx="5">
                  <c:v>5.8140929999999997</c:v>
                </c:pt>
                <c:pt idx="6">
                  <c:v>8.7188169999999996</c:v>
                </c:pt>
                <c:pt idx="7">
                  <c:v>8.8583660000000002</c:v>
                </c:pt>
                <c:pt idx="8">
                  <c:v>8.7272289999999995</c:v>
                </c:pt>
                <c:pt idx="9">
                  <c:v>10.526020000000001</c:v>
                </c:pt>
                <c:pt idx="10">
                  <c:v>6.2572890000000001</c:v>
                </c:pt>
                <c:pt idx="11">
                  <c:v>6.51464</c:v>
                </c:pt>
                <c:pt idx="12">
                  <c:v>5.9701040000000001</c:v>
                </c:pt>
                <c:pt idx="13">
                  <c:v>14.641579999999999</c:v>
                </c:pt>
                <c:pt idx="14">
                  <c:v>12.47123</c:v>
                </c:pt>
                <c:pt idx="15">
                  <c:v>12.519030000000001</c:v>
                </c:pt>
                <c:pt idx="16">
                  <c:v>16.060559999999999</c:v>
                </c:pt>
                <c:pt idx="17">
                  <c:v>18.877389999999998</c:v>
                </c:pt>
                <c:pt idx="18">
                  <c:v>18.694240000000001</c:v>
                </c:pt>
                <c:pt idx="19">
                  <c:v>19.58342</c:v>
                </c:pt>
                <c:pt idx="20">
                  <c:v>19.141369999999998</c:v>
                </c:pt>
                <c:pt idx="21">
                  <c:v>20.818380000000001</c:v>
                </c:pt>
                <c:pt idx="22">
                  <c:v>17.543669999999999</c:v>
                </c:pt>
                <c:pt idx="23">
                  <c:v>13.917529999999999</c:v>
                </c:pt>
                <c:pt idx="24">
                  <c:v>17.062850000000001</c:v>
                </c:pt>
                <c:pt idx="25">
                  <c:v>19.18103</c:v>
                </c:pt>
                <c:pt idx="26">
                  <c:v>17.949819999999999</c:v>
                </c:pt>
                <c:pt idx="27">
                  <c:v>18.412220000000001</c:v>
                </c:pt>
                <c:pt idx="28">
                  <c:v>18.830310000000001</c:v>
                </c:pt>
                <c:pt idx="29">
                  <c:v>20.26943</c:v>
                </c:pt>
                <c:pt idx="30">
                  <c:v>20.612649999999999</c:v>
                </c:pt>
                <c:pt idx="31">
                  <c:v>19.917770000000001</c:v>
                </c:pt>
                <c:pt idx="32">
                  <c:v>19.677900000000001</c:v>
                </c:pt>
                <c:pt idx="33">
                  <c:v>20.058489999999999</c:v>
                </c:pt>
                <c:pt idx="34">
                  <c:v>20.124649999999999</c:v>
                </c:pt>
                <c:pt idx="35">
                  <c:v>19.741099999999999</c:v>
                </c:pt>
                <c:pt idx="36">
                  <c:v>21.019459999999999</c:v>
                </c:pt>
                <c:pt idx="37">
                  <c:v>20.401759999999999</c:v>
                </c:pt>
                <c:pt idx="38">
                  <c:v>19.709340000000001</c:v>
                </c:pt>
                <c:pt idx="39">
                  <c:v>19.046980000000001</c:v>
                </c:pt>
                <c:pt idx="40">
                  <c:v>19.851150000000001</c:v>
                </c:pt>
                <c:pt idx="41">
                  <c:v>21.222390000000001</c:v>
                </c:pt>
                <c:pt idx="42">
                  <c:v>22.784030000000001</c:v>
                </c:pt>
                <c:pt idx="43">
                  <c:v>20.540800000000001</c:v>
                </c:pt>
                <c:pt idx="44">
                  <c:v>20.11748</c:v>
                </c:pt>
                <c:pt idx="45">
                  <c:v>17.408090000000001</c:v>
                </c:pt>
                <c:pt idx="46">
                  <c:v>17.828410000000002</c:v>
                </c:pt>
              </c:numCache>
            </c:numRef>
          </c:val>
          <c:smooth val="0"/>
          <c:extLst>
            <c:ext xmlns:c16="http://schemas.microsoft.com/office/drawing/2014/chart" uri="{C3380CC4-5D6E-409C-BE32-E72D297353CC}">
              <c16:uniqueId val="{00000001-1BA2-4896-9F20-D1535CB41692}"/>
            </c:ext>
          </c:extLst>
        </c:ser>
        <c:dLbls>
          <c:showLegendKey val="0"/>
          <c:showVal val="0"/>
          <c:showCatName val="0"/>
          <c:showSerName val="0"/>
          <c:showPercent val="0"/>
          <c:showBubbleSize val="0"/>
        </c:dLbls>
        <c:smooth val="0"/>
        <c:axId val="619093800"/>
        <c:axId val="619091056"/>
      </c:lineChart>
      <c:catAx>
        <c:axId val="619093800"/>
        <c:scaling>
          <c:orientation val="minMax"/>
        </c:scaling>
        <c:delete val="0"/>
        <c:axPos val="b"/>
        <c:numFmt formatCode="0" sourceLinked="0"/>
        <c:majorTickMark val="cross"/>
        <c:minorTickMark val="none"/>
        <c:tickLblPos val="low"/>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19091056"/>
        <c:crossesAt val="-40"/>
        <c:auto val="0"/>
        <c:lblAlgn val="ctr"/>
        <c:lblOffset val="100"/>
        <c:tickLblSkip val="1"/>
        <c:tickMarkSkip val="1"/>
        <c:noMultiLvlLbl val="0"/>
      </c:catAx>
      <c:valAx>
        <c:axId val="619091056"/>
        <c:scaling>
          <c:orientation val="minMax"/>
        </c:scaling>
        <c:delete val="0"/>
        <c:axPos val="l"/>
        <c:majorGridlines>
          <c:spPr>
            <a:ln w="12735">
              <a:solidFill>
                <a:srgbClr val="91969B"/>
              </a:solidFill>
              <a:prstDash val="solid"/>
            </a:ln>
          </c:spPr>
        </c:majorGridlines>
        <c:numFmt formatCode="General" sourceLinked="1"/>
        <c:majorTickMark val="cross"/>
        <c:minorTickMark val="none"/>
        <c:tickLblPos val="nextTo"/>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19093800"/>
        <c:crosses val="autoZero"/>
        <c:crossBetween val="midCat"/>
      </c:valAx>
      <c:spPr>
        <a:solidFill>
          <a:srgbClr val="FFFFFF"/>
        </a:solidFill>
        <a:ln w="12735">
          <a:solidFill>
            <a:srgbClr val="464B50"/>
          </a:solidFill>
          <a:prstDash val="solid"/>
        </a:ln>
      </c:spPr>
    </c:plotArea>
    <c:legend>
      <c:legendPos val="r"/>
      <c:layout>
        <c:manualLayout>
          <c:xMode val="edge"/>
          <c:yMode val="edge"/>
          <c:x val="0.18062091983755457"/>
          <c:y val="0.12934780605968646"/>
          <c:w val="0.36788534502943115"/>
          <c:h val="7.5096325278679446E-2"/>
        </c:manualLayout>
      </c:layout>
      <c:overlay val="0"/>
      <c:txPr>
        <a:bodyPr/>
        <a:lstStyle/>
        <a:p>
          <a:pPr>
            <a:defRPr sz="2000">
              <a:solidFill>
                <a:schemeClr val="bg1"/>
              </a:solidFil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822206029032951E-2"/>
          <c:y val="8.774750671504386E-2"/>
          <c:w val="0.89256072182972446"/>
          <c:h val="0.77450634518592942"/>
        </c:manualLayout>
      </c:layout>
      <c:barChart>
        <c:barDir val="col"/>
        <c:grouping val="clustered"/>
        <c:varyColors val="0"/>
        <c:ser>
          <c:idx val="0"/>
          <c:order val="0"/>
          <c:tx>
            <c:strRef>
              <c:f>Sheet1!$B$1</c:f>
              <c:strCache>
                <c:ptCount val="1"/>
                <c:pt idx="0">
                  <c:v>Contractual Residual Value Loss, %</c:v>
                </c:pt>
              </c:strCache>
            </c:strRef>
          </c:tx>
          <c:spPr>
            <a:solidFill>
              <a:srgbClr val="0028A0"/>
            </a:solidFill>
            <a:ln w="25275">
              <a:noFill/>
            </a:ln>
          </c:spPr>
          <c:invertIfNegative val="0"/>
          <c:cat>
            <c:strRef>
              <c:f>Sheet1!$A$2:$A$4</c:f>
              <c:strCache>
                <c:ptCount val="3"/>
                <c:pt idx="0">
                  <c:v>Car </c:v>
                </c:pt>
                <c:pt idx="1">
                  <c:v>Truck</c:v>
                </c:pt>
                <c:pt idx="2">
                  <c:v>SUV</c:v>
                </c:pt>
              </c:strCache>
            </c:strRef>
          </c:cat>
          <c:val>
            <c:numRef>
              <c:f>Sheet1!$B$2:$B$4</c:f>
              <c:numCache>
                <c:formatCode>General</c:formatCode>
                <c:ptCount val="3"/>
                <c:pt idx="0">
                  <c:v>28</c:v>
                </c:pt>
                <c:pt idx="1">
                  <c:v>19</c:v>
                </c:pt>
                <c:pt idx="2">
                  <c:v>19</c:v>
                </c:pt>
              </c:numCache>
            </c:numRef>
          </c:val>
          <c:extLst>
            <c:ext xmlns:c16="http://schemas.microsoft.com/office/drawing/2014/chart" uri="{C3380CC4-5D6E-409C-BE32-E72D297353CC}">
              <c16:uniqueId val="{00000000-8846-474A-9605-8ED3235891F3}"/>
            </c:ext>
          </c:extLst>
        </c:ser>
        <c:ser>
          <c:idx val="1"/>
          <c:order val="1"/>
          <c:tx>
            <c:strRef>
              <c:f>Sheet1!$C$1</c:f>
              <c:strCache>
                <c:ptCount val="1"/>
                <c:pt idx="0">
                  <c:v>Base Residual Value Loss, %</c:v>
                </c:pt>
              </c:strCache>
            </c:strRef>
          </c:tx>
          <c:spPr>
            <a:solidFill>
              <a:srgbClr val="78BE20"/>
            </a:solidFill>
            <a:ln w="25275">
              <a:noFill/>
            </a:ln>
          </c:spPr>
          <c:invertIfNegative val="0"/>
          <c:cat>
            <c:strRef>
              <c:f>Sheet1!$A$2:$A$4</c:f>
              <c:strCache>
                <c:ptCount val="3"/>
                <c:pt idx="0">
                  <c:v>Car </c:v>
                </c:pt>
                <c:pt idx="1">
                  <c:v>Truck</c:v>
                </c:pt>
                <c:pt idx="2">
                  <c:v>SUV</c:v>
                </c:pt>
              </c:strCache>
            </c:strRef>
          </c:cat>
          <c:val>
            <c:numRef>
              <c:f>Sheet1!$C$2:$C$4</c:f>
              <c:numCache>
                <c:formatCode>General</c:formatCode>
                <c:ptCount val="3"/>
                <c:pt idx="0">
                  <c:v>11</c:v>
                </c:pt>
                <c:pt idx="1">
                  <c:v>11</c:v>
                </c:pt>
                <c:pt idx="2">
                  <c:v>3</c:v>
                </c:pt>
              </c:numCache>
            </c:numRef>
          </c:val>
          <c:extLst>
            <c:ext xmlns:c16="http://schemas.microsoft.com/office/drawing/2014/chart" uri="{C3380CC4-5D6E-409C-BE32-E72D297353CC}">
              <c16:uniqueId val="{00000001-8846-474A-9605-8ED3235891F3}"/>
            </c:ext>
          </c:extLst>
        </c:ser>
        <c:dLbls>
          <c:showLegendKey val="0"/>
          <c:showVal val="0"/>
          <c:showCatName val="0"/>
          <c:showSerName val="0"/>
          <c:showPercent val="0"/>
          <c:showBubbleSize val="0"/>
        </c:dLbls>
        <c:gapWidth val="50"/>
        <c:axId val="551213960"/>
        <c:axId val="551213568"/>
      </c:barChart>
      <c:catAx>
        <c:axId val="551213960"/>
        <c:scaling>
          <c:orientation val="minMax"/>
        </c:scaling>
        <c:delete val="0"/>
        <c:axPos val="b"/>
        <c:numFmt formatCode="General" sourceLinked="1"/>
        <c:majorTickMark val="cross"/>
        <c:minorTickMark val="none"/>
        <c:tickLblPos val="low"/>
        <c:spPr>
          <a:ln w="12637">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551213568"/>
        <c:crossesAt val="0"/>
        <c:auto val="1"/>
        <c:lblAlgn val="ctr"/>
        <c:lblOffset val="100"/>
        <c:tickLblSkip val="1"/>
        <c:tickMarkSkip val="1"/>
        <c:noMultiLvlLbl val="0"/>
      </c:catAx>
      <c:valAx>
        <c:axId val="551213568"/>
        <c:scaling>
          <c:orientation val="minMax"/>
        </c:scaling>
        <c:delete val="0"/>
        <c:axPos val="l"/>
        <c:majorGridlines>
          <c:spPr>
            <a:ln w="12637">
              <a:solidFill>
                <a:srgbClr val="91969B"/>
              </a:solidFill>
              <a:prstDash val="solid"/>
            </a:ln>
          </c:spPr>
        </c:majorGridlines>
        <c:numFmt formatCode="General" sourceLinked="1"/>
        <c:majorTickMark val="cross"/>
        <c:minorTickMark val="none"/>
        <c:tickLblPos val="nextTo"/>
        <c:spPr>
          <a:ln w="12637">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551213960"/>
        <c:crosses val="autoZero"/>
        <c:crossBetween val="between"/>
      </c:valAx>
      <c:spPr>
        <a:noFill/>
        <a:ln w="12637">
          <a:solidFill>
            <a:srgbClr val="464B50"/>
          </a:solidFill>
          <a:prstDash val="solid"/>
        </a:ln>
      </c:spPr>
    </c:plotArea>
    <c:legend>
      <c:legendPos val="r"/>
      <c:layout>
        <c:manualLayout>
          <c:xMode val="edge"/>
          <c:yMode val="edge"/>
          <c:x val="0.3640981330647664"/>
          <c:y val="0.10272731498625326"/>
          <c:w val="0.56508744497539876"/>
          <c:h val="0.1628443895109454"/>
        </c:manualLayout>
      </c:layout>
      <c:overlay val="0"/>
      <c:spPr>
        <a:solidFill>
          <a:srgbClr val="FFFFFF"/>
        </a:solidFill>
        <a:ln w="25275">
          <a:noFill/>
        </a:ln>
      </c:spPr>
      <c:txPr>
        <a:bodyPr/>
        <a:lstStyle/>
        <a:p>
          <a:pPr>
            <a:defRPr sz="20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822206029032951E-2"/>
          <c:y val="8.774750671504386E-2"/>
          <c:w val="0.89256072182972446"/>
          <c:h val="0.77450634518592942"/>
        </c:manualLayout>
      </c:layout>
      <c:barChart>
        <c:barDir val="col"/>
        <c:grouping val="clustered"/>
        <c:varyColors val="0"/>
        <c:ser>
          <c:idx val="1"/>
          <c:order val="0"/>
          <c:tx>
            <c:strRef>
              <c:f>Sheet1!$B$1</c:f>
              <c:strCache>
                <c:ptCount val="1"/>
                <c:pt idx="0">
                  <c:v>Option value, $</c:v>
                </c:pt>
              </c:strCache>
            </c:strRef>
          </c:tx>
          <c:spPr>
            <a:solidFill>
              <a:srgbClr val="0028A0"/>
            </a:solidFill>
          </c:spPr>
          <c:invertIfNegative val="0"/>
          <c:cat>
            <c:numRef>
              <c:f>Sheet1!$A$6:$A$12</c:f>
              <c:numCache>
                <c:formatCode>General</c:formatCode>
                <c:ptCount val="7"/>
                <c:pt idx="0">
                  <c:v>29</c:v>
                </c:pt>
                <c:pt idx="1">
                  <c:v>30</c:v>
                </c:pt>
                <c:pt idx="2">
                  <c:v>31</c:v>
                </c:pt>
                <c:pt idx="3">
                  <c:v>32</c:v>
                </c:pt>
                <c:pt idx="4">
                  <c:v>33</c:v>
                </c:pt>
                <c:pt idx="5">
                  <c:v>34</c:v>
                </c:pt>
                <c:pt idx="6">
                  <c:v>35</c:v>
                </c:pt>
              </c:numCache>
            </c:numRef>
          </c:cat>
          <c:val>
            <c:numRef>
              <c:f>Sheet1!$B$6:$B$12</c:f>
              <c:numCache>
                <c:formatCode>General</c:formatCode>
                <c:ptCount val="7"/>
                <c:pt idx="0">
                  <c:v>3115.34</c:v>
                </c:pt>
                <c:pt idx="1">
                  <c:v>2406.3200000000002</c:v>
                </c:pt>
                <c:pt idx="2">
                  <c:v>1796.06</c:v>
                </c:pt>
                <c:pt idx="3">
                  <c:v>1293.3399999999999</c:v>
                </c:pt>
                <c:pt idx="4">
                  <c:v>834.82</c:v>
                </c:pt>
                <c:pt idx="5">
                  <c:v>600.58000000000004</c:v>
                </c:pt>
                <c:pt idx="6">
                  <c:v>387.36</c:v>
                </c:pt>
              </c:numCache>
            </c:numRef>
          </c:val>
          <c:extLst>
            <c:ext xmlns:c16="http://schemas.microsoft.com/office/drawing/2014/chart" uri="{C3380CC4-5D6E-409C-BE32-E72D297353CC}">
              <c16:uniqueId val="{00000001-8846-474A-9605-8ED3235891F3}"/>
            </c:ext>
          </c:extLst>
        </c:ser>
        <c:dLbls>
          <c:showLegendKey val="0"/>
          <c:showVal val="0"/>
          <c:showCatName val="0"/>
          <c:showSerName val="0"/>
          <c:showPercent val="0"/>
          <c:showBubbleSize val="0"/>
        </c:dLbls>
        <c:gapWidth val="50"/>
        <c:axId val="631952752"/>
        <c:axId val="631953144"/>
      </c:barChart>
      <c:catAx>
        <c:axId val="631952752"/>
        <c:scaling>
          <c:orientation val="minMax"/>
        </c:scaling>
        <c:delete val="0"/>
        <c:axPos val="b"/>
        <c:numFmt formatCode="0" sourceLinked="0"/>
        <c:majorTickMark val="cross"/>
        <c:minorTickMark val="none"/>
        <c:tickLblPos val="low"/>
        <c:spPr>
          <a:ln w="12637">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631953144"/>
        <c:crossesAt val="0"/>
        <c:auto val="1"/>
        <c:lblAlgn val="ctr"/>
        <c:lblOffset val="100"/>
        <c:tickLblSkip val="1"/>
        <c:tickMarkSkip val="1"/>
        <c:noMultiLvlLbl val="0"/>
      </c:catAx>
      <c:valAx>
        <c:axId val="631953144"/>
        <c:scaling>
          <c:orientation val="minMax"/>
        </c:scaling>
        <c:delete val="0"/>
        <c:axPos val="l"/>
        <c:majorGridlines>
          <c:spPr>
            <a:ln w="12637">
              <a:solidFill>
                <a:srgbClr val="91969B"/>
              </a:solidFill>
              <a:prstDash val="solid"/>
            </a:ln>
          </c:spPr>
        </c:majorGridlines>
        <c:numFmt formatCode="General" sourceLinked="1"/>
        <c:majorTickMark val="cross"/>
        <c:minorTickMark val="none"/>
        <c:tickLblPos val="nextTo"/>
        <c:spPr>
          <a:ln w="12637">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631952752"/>
        <c:crosses val="autoZero"/>
        <c:crossBetween val="between"/>
      </c:valAx>
      <c:spPr>
        <a:noFill/>
        <a:ln w="12637">
          <a:solidFill>
            <a:srgbClr val="464B50"/>
          </a:solidFill>
          <a:prstDash val="solid"/>
        </a:ln>
      </c:spPr>
    </c:plotArea>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7712344281047E-2"/>
          <c:y val="0.11445296454254299"/>
          <c:w val="0.89763071363268165"/>
          <c:h val="0.74154087931025137"/>
        </c:manualLayout>
      </c:layout>
      <c:lineChart>
        <c:grouping val="standard"/>
        <c:varyColors val="0"/>
        <c:ser>
          <c:idx val="0"/>
          <c:order val="0"/>
          <c:tx>
            <c:strRef>
              <c:f>Sheet1!$B$1</c:f>
              <c:strCache>
                <c:ptCount val="1"/>
                <c:pt idx="0">
                  <c:v>return</c:v>
                </c:pt>
              </c:strCache>
            </c:strRef>
          </c:tx>
          <c:spPr>
            <a:ln w="50800">
              <a:solidFill>
                <a:schemeClr val="accent1"/>
              </a:solidFill>
            </a:ln>
          </c:spPr>
          <c:marker>
            <c:symbol val="none"/>
          </c:marker>
          <c:cat>
            <c:numRef>
              <c:f>Sheet1!$A$2:$A$10</c:f>
              <c:numCache>
                <c:formatCode>General</c:formatCode>
                <c:ptCount val="9"/>
                <c:pt idx="0">
                  <c:v>-30</c:v>
                </c:pt>
                <c:pt idx="1">
                  <c:v>-20</c:v>
                </c:pt>
                <c:pt idx="2">
                  <c:v>-10</c:v>
                </c:pt>
                <c:pt idx="3">
                  <c:v>0</c:v>
                </c:pt>
                <c:pt idx="4">
                  <c:v>10</c:v>
                </c:pt>
                <c:pt idx="5">
                  <c:v>20</c:v>
                </c:pt>
                <c:pt idx="6">
                  <c:v>30</c:v>
                </c:pt>
                <c:pt idx="7">
                  <c:v>40</c:v>
                </c:pt>
                <c:pt idx="8">
                  <c:v>50</c:v>
                </c:pt>
              </c:numCache>
            </c:numRef>
          </c:cat>
          <c:val>
            <c:numRef>
              <c:f>Sheet1!$B$2:$B$10</c:f>
              <c:numCache>
                <c:formatCode>General</c:formatCode>
                <c:ptCount val="9"/>
                <c:pt idx="0">
                  <c:v>0.42857139999999999</c:v>
                </c:pt>
                <c:pt idx="1">
                  <c:v>0.65217389999999997</c:v>
                </c:pt>
                <c:pt idx="2">
                  <c:v>0.6875</c:v>
                </c:pt>
                <c:pt idx="3">
                  <c:v>0.78606960000000003</c:v>
                </c:pt>
                <c:pt idx="4">
                  <c:v>0.8832487</c:v>
                </c:pt>
                <c:pt idx="5">
                  <c:v>0.90946170000000004</c:v>
                </c:pt>
                <c:pt idx="6">
                  <c:v>0.9458801</c:v>
                </c:pt>
                <c:pt idx="7">
                  <c:v>0.93767979999999995</c:v>
                </c:pt>
                <c:pt idx="8">
                  <c:v>0.93081760000000002</c:v>
                </c:pt>
              </c:numCache>
            </c:numRef>
          </c:val>
          <c:smooth val="0"/>
          <c:extLst>
            <c:ext xmlns:c16="http://schemas.microsoft.com/office/drawing/2014/chart" uri="{C3380CC4-5D6E-409C-BE32-E72D297353CC}">
              <c16:uniqueId val="{00000000-36F4-4F7F-B4FF-04EACF6227C5}"/>
            </c:ext>
          </c:extLst>
        </c:ser>
        <c:dLbls>
          <c:showLegendKey val="0"/>
          <c:showVal val="0"/>
          <c:showCatName val="0"/>
          <c:showSerName val="0"/>
          <c:showPercent val="0"/>
          <c:showBubbleSize val="0"/>
        </c:dLbls>
        <c:smooth val="0"/>
        <c:axId val="631954320"/>
        <c:axId val="630781312"/>
      </c:lineChart>
      <c:catAx>
        <c:axId val="631954320"/>
        <c:scaling>
          <c:orientation val="minMax"/>
        </c:scaling>
        <c:delete val="0"/>
        <c:axPos val="b"/>
        <c:numFmt formatCode="0" sourceLinked="0"/>
        <c:majorTickMark val="cross"/>
        <c:minorTickMark val="none"/>
        <c:tickLblPos val="low"/>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30781312"/>
        <c:crossesAt val="-40"/>
        <c:auto val="0"/>
        <c:lblAlgn val="ctr"/>
        <c:lblOffset val="100"/>
        <c:tickLblSkip val="1"/>
        <c:tickMarkSkip val="1"/>
        <c:noMultiLvlLbl val="0"/>
      </c:catAx>
      <c:valAx>
        <c:axId val="630781312"/>
        <c:scaling>
          <c:orientation val="minMax"/>
        </c:scaling>
        <c:delete val="0"/>
        <c:axPos val="l"/>
        <c:majorGridlines>
          <c:spPr>
            <a:ln w="12735">
              <a:solidFill>
                <a:srgbClr val="91969B"/>
              </a:solidFill>
              <a:prstDash val="solid"/>
            </a:ln>
          </c:spPr>
        </c:majorGridlines>
        <c:numFmt formatCode="General" sourceLinked="1"/>
        <c:majorTickMark val="cross"/>
        <c:minorTickMark val="none"/>
        <c:tickLblPos val="nextTo"/>
        <c:spPr>
          <a:ln w="12735">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31954320"/>
        <c:crosses val="autoZero"/>
        <c:crossBetween val="midCat"/>
      </c:valAx>
      <c:spPr>
        <a:solidFill>
          <a:srgbClr val="FFFFFF"/>
        </a:solidFill>
        <a:ln w="12735">
          <a:solidFill>
            <a:srgbClr val="464B50"/>
          </a:solidFill>
          <a:prstDash val="solid"/>
        </a:ln>
      </c:spPr>
    </c:plotArea>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27638123969404E-2"/>
          <c:y val="0.11109836498740067"/>
          <c:w val="0.83836620406719997"/>
          <c:h val="0.7503081626033028"/>
        </c:manualLayout>
      </c:layout>
      <c:lineChart>
        <c:grouping val="standard"/>
        <c:varyColors val="0"/>
        <c:ser>
          <c:idx val="1"/>
          <c:order val="0"/>
          <c:tx>
            <c:strRef>
              <c:f>Sheet1!$B$1</c:f>
              <c:strCache>
                <c:ptCount val="1"/>
                <c:pt idx="0">
                  <c:v>Expected Profit, $ (L)</c:v>
                </c:pt>
              </c:strCache>
            </c:strRef>
          </c:tx>
          <c:spPr>
            <a:ln w="50800">
              <a:solidFill>
                <a:schemeClr val="accent2"/>
              </a:solidFill>
            </a:ln>
          </c:spPr>
          <c:marker>
            <c:symbol val="none"/>
          </c:marker>
          <c:cat>
            <c:numRef>
              <c:f>Sheet1!$A$2:$A$17</c:f>
              <c:numCache>
                <c:formatCode>General</c:formatCode>
                <c:ptCount val="16"/>
                <c:pt idx="0">
                  <c:v>25000</c:v>
                </c:pt>
                <c:pt idx="1">
                  <c:v>26000</c:v>
                </c:pt>
                <c:pt idx="2">
                  <c:v>27000</c:v>
                </c:pt>
                <c:pt idx="3">
                  <c:v>28000</c:v>
                </c:pt>
                <c:pt idx="4">
                  <c:v>29000</c:v>
                </c:pt>
                <c:pt idx="5">
                  <c:v>30000</c:v>
                </c:pt>
                <c:pt idx="6">
                  <c:v>31000</c:v>
                </c:pt>
                <c:pt idx="7">
                  <c:v>32000</c:v>
                </c:pt>
                <c:pt idx="8">
                  <c:v>33000</c:v>
                </c:pt>
                <c:pt idx="9">
                  <c:v>34000</c:v>
                </c:pt>
                <c:pt idx="10">
                  <c:v>35000</c:v>
                </c:pt>
                <c:pt idx="11">
                  <c:v>36000</c:v>
                </c:pt>
                <c:pt idx="12">
                  <c:v>37000</c:v>
                </c:pt>
                <c:pt idx="13">
                  <c:v>38000</c:v>
                </c:pt>
                <c:pt idx="14">
                  <c:v>39000</c:v>
                </c:pt>
                <c:pt idx="15">
                  <c:v>40000</c:v>
                </c:pt>
              </c:numCache>
            </c:numRef>
          </c:cat>
          <c:val>
            <c:numRef>
              <c:f>Sheet1!$B$2:$B$17</c:f>
              <c:numCache>
                <c:formatCode>General</c:formatCode>
                <c:ptCount val="16"/>
                <c:pt idx="0">
                  <c:v>2650.1287728827774</c:v>
                </c:pt>
                <c:pt idx="1">
                  <c:v>2923.8751984857213</c:v>
                </c:pt>
                <c:pt idx="2">
                  <c:v>3181.4614478303602</c:v>
                </c:pt>
                <c:pt idx="3">
                  <c:v>3345.9167203458373</c:v>
                </c:pt>
                <c:pt idx="4">
                  <c:v>3336.8113432628979</c:v>
                </c:pt>
                <c:pt idx="5">
                  <c:v>3107.2444422654289</c:v>
                </c:pt>
                <c:pt idx="6">
                  <c:v>2670.738419957162</c:v>
                </c:pt>
                <c:pt idx="7">
                  <c:v>2080.7169904843695</c:v>
                </c:pt>
                <c:pt idx="8">
                  <c:v>1387.9896215958079</c:v>
                </c:pt>
                <c:pt idx="9">
                  <c:v>629.21525917053577</c:v>
                </c:pt>
                <c:pt idx="10">
                  <c:v>-178.25533443368158</c:v>
                </c:pt>
                <c:pt idx="11">
                  <c:v>-1026.0964262919642</c:v>
                </c:pt>
                <c:pt idx="12">
                  <c:v>-1908.5008447778082</c:v>
                </c:pt>
                <c:pt idx="13">
                  <c:v>-2820.4325590148483</c:v>
                </c:pt>
                <c:pt idx="14">
                  <c:v>-3757.2603481378369</c:v>
                </c:pt>
                <c:pt idx="15">
                  <c:v>-4714.7253002536381</c:v>
                </c:pt>
              </c:numCache>
            </c:numRef>
          </c:val>
          <c:smooth val="0"/>
          <c:extLst>
            <c:ext xmlns:c16="http://schemas.microsoft.com/office/drawing/2014/chart" uri="{C3380CC4-5D6E-409C-BE32-E72D297353CC}">
              <c16:uniqueId val="{00000000-995D-42A3-950F-D8755243FC44}"/>
            </c:ext>
          </c:extLst>
        </c:ser>
        <c:dLbls>
          <c:showLegendKey val="0"/>
          <c:showVal val="0"/>
          <c:showCatName val="0"/>
          <c:showSerName val="0"/>
          <c:showPercent val="0"/>
          <c:showBubbleSize val="0"/>
        </c:dLbls>
        <c:marker val="1"/>
        <c:smooth val="0"/>
        <c:axId val="630781704"/>
        <c:axId val="630780136"/>
      </c:lineChart>
      <c:lineChart>
        <c:grouping val="standard"/>
        <c:varyColors val="0"/>
        <c:ser>
          <c:idx val="0"/>
          <c:order val="1"/>
          <c:tx>
            <c:strRef>
              <c:f>Sheet1!$C$1</c:f>
              <c:strCache>
                <c:ptCount val="1"/>
                <c:pt idx="0">
                  <c:v>Return Probability %, (R)</c:v>
                </c:pt>
              </c:strCache>
            </c:strRef>
          </c:tx>
          <c:spPr>
            <a:ln w="50800">
              <a:solidFill>
                <a:schemeClr val="accent1"/>
              </a:solidFill>
            </a:ln>
          </c:spPr>
          <c:marker>
            <c:symbol val="none"/>
          </c:marker>
          <c:cat>
            <c:numRef>
              <c:f>Sheet1!$A$2:$A$17</c:f>
              <c:numCache>
                <c:formatCode>General</c:formatCode>
                <c:ptCount val="16"/>
                <c:pt idx="0">
                  <c:v>25000</c:v>
                </c:pt>
                <c:pt idx="1">
                  <c:v>26000</c:v>
                </c:pt>
                <c:pt idx="2">
                  <c:v>27000</c:v>
                </c:pt>
                <c:pt idx="3">
                  <c:v>28000</c:v>
                </c:pt>
                <c:pt idx="4">
                  <c:v>29000</c:v>
                </c:pt>
                <c:pt idx="5">
                  <c:v>30000</c:v>
                </c:pt>
                <c:pt idx="6">
                  <c:v>31000</c:v>
                </c:pt>
                <c:pt idx="7">
                  <c:v>32000</c:v>
                </c:pt>
                <c:pt idx="8">
                  <c:v>33000</c:v>
                </c:pt>
                <c:pt idx="9">
                  <c:v>34000</c:v>
                </c:pt>
                <c:pt idx="10">
                  <c:v>35000</c:v>
                </c:pt>
                <c:pt idx="11">
                  <c:v>36000</c:v>
                </c:pt>
                <c:pt idx="12">
                  <c:v>37000</c:v>
                </c:pt>
                <c:pt idx="13">
                  <c:v>38000</c:v>
                </c:pt>
                <c:pt idx="14">
                  <c:v>39000</c:v>
                </c:pt>
                <c:pt idx="15">
                  <c:v>40000</c:v>
                </c:pt>
              </c:numCache>
            </c:numRef>
          </c:cat>
          <c:val>
            <c:numRef>
              <c:f>Sheet1!$C$2:$C$17</c:f>
              <c:numCache>
                <c:formatCode>0.00</c:formatCode>
                <c:ptCount val="16"/>
                <c:pt idx="0">
                  <c:v>13.0908226015487</c:v>
                </c:pt>
                <c:pt idx="1">
                  <c:v>20.7202081187578</c:v>
                </c:pt>
                <c:pt idx="2">
                  <c:v>30.4696185436901</c:v>
                </c:pt>
                <c:pt idx="3">
                  <c:v>41.425341583969796</c:v>
                </c:pt>
                <c:pt idx="4">
                  <c:v>52.019594365021703</c:v>
                </c:pt>
                <c:pt idx="5">
                  <c:v>60.703296865240503</c:v>
                </c:pt>
                <c:pt idx="6">
                  <c:v>66.944814155778204</c:v>
                </c:pt>
                <c:pt idx="7">
                  <c:v>71.275242040255193</c:v>
                </c:pt>
                <c:pt idx="8">
                  <c:v>74.434987709862398</c:v>
                </c:pt>
                <c:pt idx="9">
                  <c:v>77.053102825160494</c:v>
                </c:pt>
                <c:pt idx="10">
                  <c:v>79.4032900949083</c:v>
                </c:pt>
                <c:pt idx="11">
                  <c:v>81.556077426759899</c:v>
                </c:pt>
                <c:pt idx="12">
                  <c:v>83.529873554847697</c:v>
                </c:pt>
                <c:pt idx="13">
                  <c:v>85.331931174698795</c:v>
                </c:pt>
                <c:pt idx="14">
                  <c:v>86.968850170414797</c:v>
                </c:pt>
                <c:pt idx="15">
                  <c:v>88.448844212266906</c:v>
                </c:pt>
              </c:numCache>
            </c:numRef>
          </c:val>
          <c:smooth val="0"/>
          <c:extLst>
            <c:ext xmlns:c16="http://schemas.microsoft.com/office/drawing/2014/chart" uri="{C3380CC4-5D6E-409C-BE32-E72D297353CC}">
              <c16:uniqueId val="{00000001-995D-42A3-950F-D8755243FC44}"/>
            </c:ext>
          </c:extLst>
        </c:ser>
        <c:dLbls>
          <c:showLegendKey val="0"/>
          <c:showVal val="0"/>
          <c:showCatName val="0"/>
          <c:showSerName val="0"/>
          <c:showPercent val="0"/>
          <c:showBubbleSize val="0"/>
        </c:dLbls>
        <c:marker val="1"/>
        <c:smooth val="0"/>
        <c:axId val="555694864"/>
        <c:axId val="555696432"/>
      </c:lineChart>
      <c:catAx>
        <c:axId val="630781704"/>
        <c:scaling>
          <c:orientation val="minMax"/>
        </c:scaling>
        <c:delete val="0"/>
        <c:axPos val="b"/>
        <c:numFmt formatCode="0" sourceLinked="0"/>
        <c:majorTickMark val="cross"/>
        <c:minorTickMark val="none"/>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30780136"/>
        <c:crossesAt val="-6000"/>
        <c:auto val="0"/>
        <c:lblAlgn val="ctr"/>
        <c:lblOffset val="100"/>
        <c:tickLblSkip val="5"/>
        <c:tickMarkSkip val="1"/>
        <c:noMultiLvlLbl val="0"/>
      </c:catAx>
      <c:valAx>
        <c:axId val="630780136"/>
        <c:scaling>
          <c:orientation val="minMax"/>
        </c:scaling>
        <c:delete val="0"/>
        <c:axPos val="l"/>
        <c:numFmt formatCode="General" sourceLinked="1"/>
        <c:majorTickMark val="cross"/>
        <c:minorTickMark val="none"/>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30781704"/>
        <c:crossesAt val="1"/>
        <c:crossBetween val="midCat"/>
      </c:valAx>
      <c:catAx>
        <c:axId val="555694864"/>
        <c:scaling>
          <c:orientation val="minMax"/>
        </c:scaling>
        <c:delete val="1"/>
        <c:axPos val="b"/>
        <c:numFmt formatCode="General" sourceLinked="1"/>
        <c:majorTickMark val="out"/>
        <c:minorTickMark val="none"/>
        <c:tickLblPos val="none"/>
        <c:crossAx val="555696432"/>
        <c:crosses val="autoZero"/>
        <c:auto val="0"/>
        <c:lblAlgn val="ctr"/>
        <c:lblOffset val="100"/>
        <c:noMultiLvlLbl val="0"/>
      </c:catAx>
      <c:valAx>
        <c:axId val="555696432"/>
        <c:scaling>
          <c:orientation val="minMax"/>
        </c:scaling>
        <c:delete val="0"/>
        <c:axPos val="r"/>
        <c:numFmt formatCode="0" sourceLinked="0"/>
        <c:majorTickMark val="cross"/>
        <c:minorTickMark val="none"/>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555694864"/>
        <c:crosses val="max"/>
        <c:crossBetween val="between"/>
      </c:valAx>
      <c:spPr>
        <a:solidFill>
          <a:srgbClr val="FFFFFF"/>
        </a:solidFill>
        <a:ln w="12739">
          <a:solidFill>
            <a:srgbClr val="464B50"/>
          </a:solidFill>
          <a:prstDash val="solid"/>
        </a:ln>
      </c:spPr>
    </c:plotArea>
    <c:legend>
      <c:legendPos val="r"/>
      <c:legendEntry>
        <c:idx val="0"/>
        <c:txPr>
          <a:bodyPr/>
          <a:lstStyle/>
          <a:p>
            <a:pPr>
              <a:defRPr sz="2000">
                <a:solidFill>
                  <a:schemeClr val="bg1"/>
                </a:solidFill>
              </a:defRPr>
            </a:pPr>
            <a:endParaRPr lang="en-US"/>
          </a:p>
        </c:txPr>
      </c:legendEntry>
      <c:legendEntry>
        <c:idx val="1"/>
        <c:txPr>
          <a:bodyPr/>
          <a:lstStyle/>
          <a:p>
            <a:pPr>
              <a:defRPr sz="2000">
                <a:solidFill>
                  <a:schemeClr val="bg1"/>
                </a:solidFill>
              </a:defRPr>
            </a:pPr>
            <a:endParaRPr lang="en-US"/>
          </a:p>
        </c:txPr>
      </c:legendEntry>
      <c:layout>
        <c:manualLayout>
          <c:xMode val="edge"/>
          <c:yMode val="edge"/>
          <c:x val="0.48831711422641078"/>
          <c:y val="0.66889759635317647"/>
          <c:w val="0.37210654740773969"/>
          <c:h val="0.1614733373290283"/>
        </c:manualLayout>
      </c:layout>
      <c:overlay val="0"/>
      <c:spPr>
        <a:noFill/>
      </c:spPr>
      <c:txPr>
        <a:bodyPr/>
        <a:lstStyle/>
        <a:p>
          <a:pPr>
            <a:defRPr>
              <a:solidFill>
                <a:schemeClr val="bg1"/>
              </a:solidFil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27638123969404E-2"/>
          <c:y val="0.11109836498740067"/>
          <c:w val="0.83836620406719997"/>
          <c:h val="0.7503081626033028"/>
        </c:manualLayout>
      </c:layout>
      <c:lineChart>
        <c:grouping val="standard"/>
        <c:varyColors val="0"/>
        <c:ser>
          <c:idx val="1"/>
          <c:order val="0"/>
          <c:tx>
            <c:strRef>
              <c:f>Sheet1!$B$1</c:f>
              <c:strCache>
                <c:ptCount val="1"/>
                <c:pt idx="0">
                  <c:v>Expected Profit</c:v>
                </c:pt>
              </c:strCache>
            </c:strRef>
          </c:tx>
          <c:spPr>
            <a:ln w="50800">
              <a:solidFill>
                <a:schemeClr val="accent2"/>
              </a:solidFill>
            </a:ln>
          </c:spPr>
          <c:marker>
            <c:symbol val="none"/>
          </c:marker>
          <c:cat>
            <c:numRef>
              <c:f>Sheet1!$A$2:$A$17</c:f>
              <c:numCache>
                <c:formatCode>General</c:formatCode>
                <c:ptCount val="16"/>
                <c:pt idx="0">
                  <c:v>25000</c:v>
                </c:pt>
                <c:pt idx="1">
                  <c:v>26000</c:v>
                </c:pt>
                <c:pt idx="2">
                  <c:v>27000</c:v>
                </c:pt>
                <c:pt idx="3">
                  <c:v>28000</c:v>
                </c:pt>
                <c:pt idx="4">
                  <c:v>29000</c:v>
                </c:pt>
                <c:pt idx="5">
                  <c:v>30000</c:v>
                </c:pt>
                <c:pt idx="6">
                  <c:v>31000</c:v>
                </c:pt>
                <c:pt idx="7">
                  <c:v>32000</c:v>
                </c:pt>
                <c:pt idx="8">
                  <c:v>33000</c:v>
                </c:pt>
                <c:pt idx="9">
                  <c:v>34000</c:v>
                </c:pt>
                <c:pt idx="10">
                  <c:v>35000</c:v>
                </c:pt>
                <c:pt idx="11">
                  <c:v>36000</c:v>
                </c:pt>
                <c:pt idx="12">
                  <c:v>37000</c:v>
                </c:pt>
                <c:pt idx="13">
                  <c:v>38000</c:v>
                </c:pt>
                <c:pt idx="14">
                  <c:v>39000</c:v>
                </c:pt>
                <c:pt idx="15">
                  <c:v>40000</c:v>
                </c:pt>
              </c:numCache>
            </c:numRef>
          </c:cat>
          <c:val>
            <c:numRef>
              <c:f>Sheet1!$B$2:$B$17</c:f>
              <c:numCache>
                <c:formatCode>General</c:formatCode>
                <c:ptCount val="16"/>
                <c:pt idx="0">
                  <c:v>2650.1287729999999</c:v>
                </c:pt>
                <c:pt idx="1">
                  <c:v>2923.8751980000002</c:v>
                </c:pt>
                <c:pt idx="2">
                  <c:v>3181.461448</c:v>
                </c:pt>
                <c:pt idx="3">
                  <c:v>3345.9167200000002</c:v>
                </c:pt>
                <c:pt idx="4">
                  <c:v>3336.8113429999999</c:v>
                </c:pt>
                <c:pt idx="5">
                  <c:v>3107.2444420000002</c:v>
                </c:pt>
                <c:pt idx="6">
                  <c:v>2670.7384200000001</c:v>
                </c:pt>
                <c:pt idx="7">
                  <c:v>2080.7169899999999</c:v>
                </c:pt>
                <c:pt idx="8">
                  <c:v>1387.9896220000001</c:v>
                </c:pt>
                <c:pt idx="9">
                  <c:v>629.21525919999999</c:v>
                </c:pt>
                <c:pt idx="10">
                  <c:v>-178.25533440000001</c:v>
                </c:pt>
                <c:pt idx="11">
                  <c:v>-1026.0964260000001</c:v>
                </c:pt>
                <c:pt idx="12">
                  <c:v>-1908.500845</c:v>
                </c:pt>
                <c:pt idx="13">
                  <c:v>-2820.4325589999999</c:v>
                </c:pt>
                <c:pt idx="14">
                  <c:v>-3757.2603479999998</c:v>
                </c:pt>
                <c:pt idx="15">
                  <c:v>-4714.7253000000001</c:v>
                </c:pt>
              </c:numCache>
            </c:numRef>
          </c:val>
          <c:smooth val="0"/>
          <c:extLst>
            <c:ext xmlns:c16="http://schemas.microsoft.com/office/drawing/2014/chart" uri="{C3380CC4-5D6E-409C-BE32-E72D297353CC}">
              <c16:uniqueId val="{00000000-995D-42A3-950F-D8755243FC44}"/>
            </c:ext>
          </c:extLst>
        </c:ser>
        <c:ser>
          <c:idx val="0"/>
          <c:order val="1"/>
          <c:tx>
            <c:strRef>
              <c:f>Sheet1!$C$1</c:f>
              <c:strCache>
                <c:ptCount val="1"/>
                <c:pt idx="0">
                  <c:v>5th Percentile Profit</c:v>
                </c:pt>
              </c:strCache>
            </c:strRef>
          </c:tx>
          <c:spPr>
            <a:ln w="50800">
              <a:solidFill>
                <a:schemeClr val="accent1"/>
              </a:solidFill>
              <a:prstDash val="dash"/>
            </a:ln>
          </c:spPr>
          <c:marker>
            <c:symbol val="none"/>
          </c:marker>
          <c:cat>
            <c:numRef>
              <c:f>Sheet1!$A$2:$A$17</c:f>
              <c:numCache>
                <c:formatCode>General</c:formatCode>
                <c:ptCount val="16"/>
                <c:pt idx="0">
                  <c:v>25000</c:v>
                </c:pt>
                <c:pt idx="1">
                  <c:v>26000</c:v>
                </c:pt>
                <c:pt idx="2">
                  <c:v>27000</c:v>
                </c:pt>
                <c:pt idx="3">
                  <c:v>28000</c:v>
                </c:pt>
                <c:pt idx="4">
                  <c:v>29000</c:v>
                </c:pt>
                <c:pt idx="5">
                  <c:v>30000</c:v>
                </c:pt>
                <c:pt idx="6">
                  <c:v>31000</c:v>
                </c:pt>
                <c:pt idx="7">
                  <c:v>32000</c:v>
                </c:pt>
                <c:pt idx="8">
                  <c:v>33000</c:v>
                </c:pt>
                <c:pt idx="9">
                  <c:v>34000</c:v>
                </c:pt>
                <c:pt idx="10">
                  <c:v>35000</c:v>
                </c:pt>
                <c:pt idx="11">
                  <c:v>36000</c:v>
                </c:pt>
                <c:pt idx="12">
                  <c:v>37000</c:v>
                </c:pt>
                <c:pt idx="13">
                  <c:v>38000</c:v>
                </c:pt>
                <c:pt idx="14">
                  <c:v>39000</c:v>
                </c:pt>
                <c:pt idx="15">
                  <c:v>40000</c:v>
                </c:pt>
              </c:numCache>
            </c:numRef>
          </c:cat>
          <c:val>
            <c:numRef>
              <c:f>Sheet1!$C$2:$C$17</c:f>
              <c:numCache>
                <c:formatCode>General</c:formatCode>
                <c:ptCount val="16"/>
                <c:pt idx="0">
                  <c:v>3759.8237730000001</c:v>
                </c:pt>
                <c:pt idx="1">
                  <c:v>3893.3981979999999</c:v>
                </c:pt>
                <c:pt idx="2">
                  <c:v>3946.5669480000001</c:v>
                </c:pt>
                <c:pt idx="3">
                  <c:v>3976.6907200000001</c:v>
                </c:pt>
                <c:pt idx="4">
                  <c:v>3996.7878430000001</c:v>
                </c:pt>
                <c:pt idx="5">
                  <c:v>4024.2029419999999</c:v>
                </c:pt>
                <c:pt idx="6">
                  <c:v>4031.57492</c:v>
                </c:pt>
                <c:pt idx="7">
                  <c:v>3993.48074</c:v>
                </c:pt>
                <c:pt idx="8">
                  <c:v>3595.6986219999999</c:v>
                </c:pt>
                <c:pt idx="9">
                  <c:v>3000.458259</c:v>
                </c:pt>
                <c:pt idx="10">
                  <c:v>2339.0001659999998</c:v>
                </c:pt>
                <c:pt idx="11">
                  <c:v>1619.6500739999999</c:v>
                </c:pt>
                <c:pt idx="12">
                  <c:v>848.21515520000003</c:v>
                </c:pt>
                <c:pt idx="13">
                  <c:v>29.731440989999999</c:v>
                </c:pt>
                <c:pt idx="14">
                  <c:v>-825.32934809999995</c:v>
                </c:pt>
                <c:pt idx="15">
                  <c:v>-1712.7083</c:v>
                </c:pt>
              </c:numCache>
            </c:numRef>
          </c:val>
          <c:smooth val="0"/>
          <c:extLst>
            <c:ext xmlns:c16="http://schemas.microsoft.com/office/drawing/2014/chart" uri="{C3380CC4-5D6E-409C-BE32-E72D297353CC}">
              <c16:uniqueId val="{00000001-995D-42A3-950F-D8755243FC44}"/>
            </c:ext>
          </c:extLst>
        </c:ser>
        <c:ser>
          <c:idx val="2"/>
          <c:order val="2"/>
          <c:tx>
            <c:strRef>
              <c:f>Sheet1!$D$1</c:f>
              <c:strCache>
                <c:ptCount val="1"/>
                <c:pt idx="0">
                  <c:v>95th Percentile Profit</c:v>
                </c:pt>
              </c:strCache>
            </c:strRef>
          </c:tx>
          <c:spPr>
            <a:ln w="50800">
              <a:prstDash val="dash"/>
            </a:ln>
          </c:spPr>
          <c:marker>
            <c:symbol val="none"/>
          </c:marker>
          <c:cat>
            <c:numRef>
              <c:f>Sheet1!$A$2:$A$17</c:f>
              <c:numCache>
                <c:formatCode>General</c:formatCode>
                <c:ptCount val="16"/>
                <c:pt idx="0">
                  <c:v>25000</c:v>
                </c:pt>
                <c:pt idx="1">
                  <c:v>26000</c:v>
                </c:pt>
                <c:pt idx="2">
                  <c:v>27000</c:v>
                </c:pt>
                <c:pt idx="3">
                  <c:v>28000</c:v>
                </c:pt>
                <c:pt idx="4">
                  <c:v>29000</c:v>
                </c:pt>
                <c:pt idx="5">
                  <c:v>30000</c:v>
                </c:pt>
                <c:pt idx="6">
                  <c:v>31000</c:v>
                </c:pt>
                <c:pt idx="7">
                  <c:v>32000</c:v>
                </c:pt>
                <c:pt idx="8">
                  <c:v>33000</c:v>
                </c:pt>
                <c:pt idx="9">
                  <c:v>34000</c:v>
                </c:pt>
                <c:pt idx="10">
                  <c:v>35000</c:v>
                </c:pt>
                <c:pt idx="11">
                  <c:v>36000</c:v>
                </c:pt>
                <c:pt idx="12">
                  <c:v>37000</c:v>
                </c:pt>
                <c:pt idx="13">
                  <c:v>38000</c:v>
                </c:pt>
                <c:pt idx="14">
                  <c:v>39000</c:v>
                </c:pt>
                <c:pt idx="15">
                  <c:v>40000</c:v>
                </c:pt>
              </c:numCache>
            </c:numRef>
          </c:cat>
          <c:val>
            <c:numRef>
              <c:f>Sheet1!$D$2:$D$17</c:f>
              <c:numCache>
                <c:formatCode>General</c:formatCode>
                <c:ptCount val="16"/>
                <c:pt idx="0">
                  <c:v>2083.6</c:v>
                </c:pt>
                <c:pt idx="1">
                  <c:v>2164.61</c:v>
                </c:pt>
                <c:pt idx="2">
                  <c:v>2287.8649999999998</c:v>
                </c:pt>
                <c:pt idx="3">
                  <c:v>2358.8719999999998</c:v>
                </c:pt>
                <c:pt idx="4">
                  <c:v>1900.048</c:v>
                </c:pt>
                <c:pt idx="5">
                  <c:v>1168.1980000000001</c:v>
                </c:pt>
                <c:pt idx="6">
                  <c:v>369.58139999999997</c:v>
                </c:pt>
                <c:pt idx="7">
                  <c:v>-456.98</c:v>
                </c:pt>
                <c:pt idx="8">
                  <c:v>-1327.84</c:v>
                </c:pt>
                <c:pt idx="9">
                  <c:v>-2220.9499999999998</c:v>
                </c:pt>
                <c:pt idx="10">
                  <c:v>-3156.91</c:v>
                </c:pt>
                <c:pt idx="11">
                  <c:v>-4109.88</c:v>
                </c:pt>
                <c:pt idx="12">
                  <c:v>-5079.8900000000003</c:v>
                </c:pt>
                <c:pt idx="13">
                  <c:v>-6067.75</c:v>
                </c:pt>
                <c:pt idx="14">
                  <c:v>-7062.98</c:v>
                </c:pt>
                <c:pt idx="15">
                  <c:v>-8067.17</c:v>
                </c:pt>
              </c:numCache>
            </c:numRef>
          </c:val>
          <c:smooth val="0"/>
          <c:extLst>
            <c:ext xmlns:c16="http://schemas.microsoft.com/office/drawing/2014/chart" uri="{C3380CC4-5D6E-409C-BE32-E72D297353CC}">
              <c16:uniqueId val="{00000000-A4C2-426E-B85F-46CC7EC7C79F}"/>
            </c:ext>
          </c:extLst>
        </c:ser>
        <c:dLbls>
          <c:showLegendKey val="0"/>
          <c:showVal val="0"/>
          <c:showCatName val="0"/>
          <c:showSerName val="0"/>
          <c:showPercent val="0"/>
          <c:showBubbleSize val="0"/>
        </c:dLbls>
        <c:smooth val="0"/>
        <c:axId val="555695256"/>
        <c:axId val="624591016"/>
      </c:lineChart>
      <c:catAx>
        <c:axId val="555695256"/>
        <c:scaling>
          <c:orientation val="minMax"/>
        </c:scaling>
        <c:delete val="0"/>
        <c:axPos val="b"/>
        <c:numFmt formatCode="0" sourceLinked="0"/>
        <c:majorTickMark val="cross"/>
        <c:minorTickMark val="none"/>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624591016"/>
        <c:crossesAt val="-10000"/>
        <c:auto val="0"/>
        <c:lblAlgn val="ctr"/>
        <c:lblOffset val="100"/>
        <c:tickLblSkip val="5"/>
        <c:tickMarkSkip val="1"/>
        <c:noMultiLvlLbl val="0"/>
      </c:catAx>
      <c:valAx>
        <c:axId val="624591016"/>
        <c:scaling>
          <c:orientation val="minMax"/>
          <c:max val="10000"/>
        </c:scaling>
        <c:delete val="0"/>
        <c:axPos val="l"/>
        <c:numFmt formatCode="General" sourceLinked="1"/>
        <c:majorTickMark val="cross"/>
        <c:minorTickMark val="none"/>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555695256"/>
        <c:crossesAt val="1"/>
        <c:crossBetween val="midCat"/>
      </c:valAx>
      <c:spPr>
        <a:solidFill>
          <a:srgbClr val="FFFFFF"/>
        </a:solidFill>
        <a:ln w="12739">
          <a:solidFill>
            <a:srgbClr val="464B50"/>
          </a:solidFill>
          <a:prstDash val="solid"/>
        </a:ln>
      </c:spPr>
    </c:plotArea>
    <c:legend>
      <c:legendPos val="r"/>
      <c:legendEntry>
        <c:idx val="0"/>
        <c:txPr>
          <a:bodyPr/>
          <a:lstStyle/>
          <a:p>
            <a:pPr>
              <a:defRPr sz="2000">
                <a:solidFill>
                  <a:schemeClr val="bg1"/>
                </a:solidFill>
              </a:defRPr>
            </a:pPr>
            <a:endParaRPr lang="en-US"/>
          </a:p>
        </c:txPr>
      </c:legendEntry>
      <c:legendEntry>
        <c:idx val="1"/>
        <c:txPr>
          <a:bodyPr/>
          <a:lstStyle/>
          <a:p>
            <a:pPr>
              <a:defRPr sz="2000">
                <a:solidFill>
                  <a:schemeClr val="bg1"/>
                </a:solidFill>
              </a:defRPr>
            </a:pPr>
            <a:endParaRPr lang="en-US"/>
          </a:p>
        </c:txPr>
      </c:legendEntry>
      <c:layout>
        <c:manualLayout>
          <c:xMode val="edge"/>
          <c:yMode val="edge"/>
          <c:x val="0.59937785658203302"/>
          <c:y val="0.13143365964842182"/>
          <c:w val="0.31872589455081202"/>
          <c:h val="0.19469968915211783"/>
        </c:manualLayout>
      </c:layout>
      <c:overlay val="0"/>
      <c:spPr>
        <a:solidFill>
          <a:srgbClr val="FFFFFF"/>
        </a:solidFill>
      </c:spPr>
      <c:txPr>
        <a:bodyPr/>
        <a:lstStyle/>
        <a:p>
          <a:pPr>
            <a:defRPr sz="2000">
              <a:solidFill>
                <a:schemeClr val="bg1"/>
              </a:solidFil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315EF-3456-4977-9D85-04CF8C7D0D64}" type="datetimeFigureOut">
              <a:rPr lang="en-US" smtClean="0"/>
              <a:t>9/25/2018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7FCCF-D0FB-4C98-A9B1-C5FE8243AB05}" type="slidenum">
              <a:rPr lang="en-US" smtClean="0"/>
              <a:t>‹#›</a:t>
            </a:fld>
            <a:endParaRPr lang="en-US"/>
          </a:p>
        </p:txBody>
      </p:sp>
    </p:spTree>
    <p:extLst>
      <p:ext uri="{BB962C8B-B14F-4D97-AF65-F5344CB8AC3E}">
        <p14:creationId xmlns:p14="http://schemas.microsoft.com/office/powerpoint/2010/main" val="21412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4B2DE-5488-4A99-8C52-B7A8EFA28EC8}" type="slidenum">
              <a:rPr lang="en-US" smtClean="0"/>
              <a:t>2</a:t>
            </a:fld>
            <a:endParaRPr lang="en-US"/>
          </a:p>
        </p:txBody>
      </p:sp>
    </p:spTree>
    <p:extLst>
      <p:ext uri="{BB962C8B-B14F-4D97-AF65-F5344CB8AC3E}">
        <p14:creationId xmlns:p14="http://schemas.microsoft.com/office/powerpoint/2010/main" val="140239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p:cNvSpPr>
            <a:spLocks noGrp="1" noRot="1" noChangeAspect="1" noChangeArrowheads="1" noTextEdit="1"/>
          </p:cNvSpPr>
          <p:nvPr>
            <p:ph type="sldImg"/>
          </p:nvPr>
        </p:nvSpPr>
        <p:spPr>
          <a:xfrm>
            <a:off x="685800" y="1143000"/>
            <a:ext cx="5486400" cy="3086100"/>
          </a:xfrm>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24523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80300-5280-4148-A60E-786BF99446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xfrm>
            <a:off x="685800" y="1143000"/>
            <a:ext cx="5486400" cy="3086100"/>
          </a:xfrm>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6990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BF69A-686B-482D-8272-7DBB8E1CDB4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18" name="Rectangle 2"/>
          <p:cNvSpPr>
            <a:spLocks noGrp="1" noRot="1" noChangeAspect="1" noChangeArrowheads="1" noTextEdit="1"/>
          </p:cNvSpPr>
          <p:nvPr>
            <p:ph type="sldImg"/>
          </p:nvPr>
        </p:nvSpPr>
        <p:spPr>
          <a:xfrm>
            <a:off x="685800" y="1143000"/>
            <a:ext cx="5486400" cy="3086100"/>
          </a:xfrm>
          <a:ln/>
        </p:spPr>
      </p:sp>
      <p:sp>
        <p:nvSpPr>
          <p:cNvPr id="86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9368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BF69A-686B-482D-8272-7DBB8E1CDB4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18" name="Rectangle 2"/>
          <p:cNvSpPr>
            <a:spLocks noGrp="1" noRot="1" noChangeAspect="1" noChangeArrowheads="1" noTextEdit="1"/>
          </p:cNvSpPr>
          <p:nvPr>
            <p:ph type="sldImg"/>
          </p:nvPr>
        </p:nvSpPr>
        <p:spPr>
          <a:xfrm>
            <a:off x="685800" y="1143000"/>
            <a:ext cx="5486400" cy="3086100"/>
          </a:xfrm>
          <a:ln/>
        </p:spPr>
      </p:sp>
      <p:sp>
        <p:nvSpPr>
          <p:cNvPr id="86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1645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7A4C1-8169-432B-B00F-9A0FDFBC71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22" name="Rectangle 2"/>
          <p:cNvSpPr>
            <a:spLocks noGrp="1" noRot="1" noChangeAspect="1" noChangeArrowheads="1" noTextEdit="1"/>
          </p:cNvSpPr>
          <p:nvPr>
            <p:ph type="sldImg"/>
          </p:nvPr>
        </p:nvSpPr>
        <p:spPr>
          <a:xfrm>
            <a:off x="685800" y="1143000"/>
            <a:ext cx="5486400" cy="3086100"/>
          </a:xfrm>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0702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80300-5280-4148-A60E-786BF99446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xfrm>
            <a:off x="685800" y="1143000"/>
            <a:ext cx="5486400" cy="3086100"/>
          </a:xfrm>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17057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80300-5280-4148-A60E-786BF99446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xfrm>
            <a:off x="685800" y="1143000"/>
            <a:ext cx="5486400" cy="3086100"/>
          </a:xfrm>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816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80300-5280-4148-A60E-786BF99446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xfrm>
            <a:off x="685800" y="1143000"/>
            <a:ext cx="5486400" cy="3086100"/>
          </a:xfrm>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4529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p:cNvSpPr>
            <a:spLocks noGrp="1" noRot="1" noChangeAspect="1" noChangeArrowheads="1" noTextEdit="1"/>
          </p:cNvSpPr>
          <p:nvPr>
            <p:ph type="sldImg"/>
          </p:nvPr>
        </p:nvSpPr>
        <p:spPr>
          <a:xfrm>
            <a:off x="685800" y="1143000"/>
            <a:ext cx="5486400" cy="3086100"/>
          </a:xfrm>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4563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p:cNvSpPr>
            <a:spLocks noGrp="1" noRot="1" noChangeAspect="1" noChangeArrowheads="1" noTextEdit="1"/>
          </p:cNvSpPr>
          <p:nvPr>
            <p:ph type="sldImg"/>
          </p:nvPr>
        </p:nvSpPr>
        <p:spPr>
          <a:xfrm>
            <a:off x="685800" y="1143000"/>
            <a:ext cx="5486400" cy="3086100"/>
          </a:xfrm>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613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p:cNvSpPr>
            <a:spLocks noGrp="1" noRot="1" noChangeAspect="1" noChangeArrowheads="1" noTextEdit="1"/>
          </p:cNvSpPr>
          <p:nvPr>
            <p:ph type="sldImg"/>
          </p:nvPr>
        </p:nvSpPr>
        <p:spPr>
          <a:xfrm>
            <a:off x="685800" y="1143000"/>
            <a:ext cx="5486400" cy="3086100"/>
          </a:xfrm>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9049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BF69A-686B-482D-8272-7DBB8E1CDB4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18" name="Rectangle 2"/>
          <p:cNvSpPr>
            <a:spLocks noGrp="1" noRot="1" noChangeAspect="1" noChangeArrowheads="1" noTextEdit="1"/>
          </p:cNvSpPr>
          <p:nvPr>
            <p:ph type="sldImg"/>
          </p:nvPr>
        </p:nvSpPr>
        <p:spPr>
          <a:xfrm>
            <a:off x="685800" y="1143000"/>
            <a:ext cx="5486400" cy="3086100"/>
          </a:xfrm>
          <a:ln/>
        </p:spPr>
      </p:sp>
      <p:sp>
        <p:nvSpPr>
          <p:cNvPr id="86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2683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80300-5280-4148-A60E-786BF99446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xfrm>
            <a:off x="685800" y="1143000"/>
            <a:ext cx="5486400" cy="3086100"/>
          </a:xfrm>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4695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80300-5280-4148-A60E-786BF99446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xfrm>
            <a:off x="685800" y="1143000"/>
            <a:ext cx="5486400" cy="3086100"/>
          </a:xfrm>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525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p:cNvSpPr>
            <a:spLocks noGrp="1" noRot="1" noChangeAspect="1" noChangeArrowheads="1" noTextEdit="1"/>
          </p:cNvSpPr>
          <p:nvPr>
            <p:ph type="sldImg"/>
          </p:nvPr>
        </p:nvSpPr>
        <p:spPr>
          <a:xfrm>
            <a:off x="685800" y="1143000"/>
            <a:ext cx="5486400" cy="3086100"/>
          </a:xfrm>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24569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2198096" cy="6861429"/>
          </a:xfrm>
          <a:prstGeom prst="rect">
            <a:avLst/>
          </a:prstGeom>
        </p:spPr>
      </p:pic>
      <p:sp>
        <p:nvSpPr>
          <p:cNvPr id="2" name="Title 1"/>
          <p:cNvSpPr>
            <a:spLocks noGrp="1"/>
          </p:cNvSpPr>
          <p:nvPr>
            <p:ph type="title"/>
          </p:nvPr>
        </p:nvSpPr>
        <p:spPr>
          <a:xfrm>
            <a:off x="0" y="3978275"/>
            <a:ext cx="12192000" cy="1928772"/>
          </a:xfrm>
          <a:solidFill>
            <a:srgbClr val="009FDF">
              <a:alpha val="80000"/>
            </a:srgbClr>
          </a:solidFill>
        </p:spPr>
        <p:txBody>
          <a:bodyPr vert="horz" wrap="square" lIns="457200" tIns="457200" rIns="457200" bIns="457200" rtlCol="0" anchor="ctr" anchorCtr="0">
            <a:noAutofit/>
          </a:bodyPr>
          <a:lstStyle>
            <a:lvl1pPr>
              <a:defRPr lang="en-US" sz="4400" dirty="0">
                <a:solidFill>
                  <a:schemeClr val="bg2"/>
                </a:solidFill>
                <a:latin typeface="+mj-lt"/>
                <a:cs typeface="+mj-cs"/>
              </a:defRPr>
            </a:lvl1pPr>
          </a:lstStyle>
          <a:p>
            <a:pPr lvl="0"/>
            <a:r>
              <a:rPr lang="en-US" smtClean="0"/>
              <a:t>Click to edit Master title style</a:t>
            </a:r>
            <a:endParaRPr lang="en-US" dirty="0"/>
          </a:p>
        </p:txBody>
      </p:sp>
      <p:sp>
        <p:nvSpPr>
          <p:cNvPr id="7" name="Text Placeholder 6"/>
          <p:cNvSpPr>
            <a:spLocks noGrp="1"/>
          </p:cNvSpPr>
          <p:nvPr>
            <p:ph type="body" sz="quarter" idx="10" hasCustomPrompt="1"/>
          </p:nvPr>
        </p:nvSpPr>
        <p:spPr>
          <a:xfrm>
            <a:off x="609600" y="6257365"/>
            <a:ext cx="6931200" cy="277200"/>
          </a:xfrm>
        </p:spPr>
        <p:txBody>
          <a:bodyPr/>
          <a:lstStyle>
            <a:lvl1pPr marR="0" fontAlgn="auto">
              <a:spcBef>
                <a:spcPts val="0"/>
              </a:spcBef>
              <a:spcAft>
                <a:spcPts val="0"/>
              </a:spcAft>
              <a:buClrTx/>
              <a:buSzTx/>
              <a:buFontTx/>
              <a:tabLst/>
              <a:defRPr lang="en-US" sz="1800" b="1" kern="1200" baseline="0" dirty="0" smtClean="0">
                <a:solidFill>
                  <a:schemeClr val="bg1"/>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smtClean="0"/>
              <a:t>Click to Insert Name</a:t>
            </a:r>
          </a:p>
        </p:txBody>
      </p:sp>
      <p:sp>
        <p:nvSpPr>
          <p:cNvPr id="8" name="Text Placeholder 6"/>
          <p:cNvSpPr>
            <a:spLocks noGrp="1"/>
          </p:cNvSpPr>
          <p:nvPr>
            <p:ph type="body" sz="quarter" idx="11" hasCustomPrompt="1"/>
          </p:nvPr>
        </p:nvSpPr>
        <p:spPr>
          <a:xfrm>
            <a:off x="7680000" y="6257365"/>
            <a:ext cx="3902400" cy="277200"/>
          </a:xfrm>
        </p:spPr>
        <p:txBody>
          <a:bodyPr/>
          <a:lstStyle>
            <a:lvl1pPr marR="0" algn="r" fontAlgn="auto">
              <a:spcBef>
                <a:spcPts val="0"/>
              </a:spcBef>
              <a:spcAft>
                <a:spcPts val="0"/>
              </a:spcAft>
              <a:buClrTx/>
              <a:buSzTx/>
              <a:buFontTx/>
              <a:tabLst/>
              <a:defRPr lang="en-US" sz="1800" b="0" kern="1200" dirty="0" smtClean="0">
                <a:solidFill>
                  <a:schemeClr val="bg1"/>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smtClean="0"/>
              <a:t>Click to insert Date</a:t>
            </a:r>
            <a:endParaRPr lang="en-GB" dirty="0"/>
          </a:p>
        </p:txBody>
      </p:sp>
    </p:spTree>
    <p:extLst>
      <p:ext uri="{BB962C8B-B14F-4D97-AF65-F5344CB8AC3E}">
        <p14:creationId xmlns:p14="http://schemas.microsoft.com/office/powerpoint/2010/main" val="1599506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2198096" cy="6861429"/>
          </a:xfrm>
          <a:prstGeom prst="rect">
            <a:avLst/>
          </a:prstGeom>
        </p:spPr>
      </p:pic>
      <p:sp>
        <p:nvSpPr>
          <p:cNvPr id="4" name="Rectangle 3"/>
          <p:cNvSpPr/>
          <p:nvPr userDrawn="1"/>
        </p:nvSpPr>
        <p:spPr>
          <a:xfrm>
            <a:off x="-1" y="3978275"/>
            <a:ext cx="12192001" cy="1929384"/>
          </a:xfrm>
          <a:prstGeom prst="rect">
            <a:avLst/>
          </a:prstGeom>
          <a:solidFill>
            <a:srgbClr val="009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endParaRPr lang="en-US" sz="1800"/>
          </a:p>
        </p:txBody>
      </p:sp>
      <p:sp>
        <p:nvSpPr>
          <p:cNvPr id="5" name="Text Placeholder 6"/>
          <p:cNvSpPr>
            <a:spLocks noGrp="1"/>
          </p:cNvSpPr>
          <p:nvPr>
            <p:ph type="body" sz="quarter" idx="11" hasCustomPrompt="1"/>
          </p:nvPr>
        </p:nvSpPr>
        <p:spPr>
          <a:xfrm>
            <a:off x="7708" y="3978275"/>
            <a:ext cx="4059936" cy="1929384"/>
          </a:xfrm>
        </p:spPr>
        <p:txBody>
          <a:bodyPr lIns="4572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smtClean="0"/>
              <a:t>Contact 01</a:t>
            </a:r>
            <a:br>
              <a:rPr lang="en-US" dirty="0" smtClean="0"/>
            </a:br>
            <a:r>
              <a:rPr lang="en-US" dirty="0" smtClean="0"/>
              <a:t>Address</a:t>
            </a:r>
            <a:br>
              <a:rPr lang="en-US" dirty="0" smtClean="0"/>
            </a:br>
            <a:r>
              <a:rPr lang="en-US" dirty="0" smtClean="0"/>
              <a:t>Email</a:t>
            </a:r>
            <a:br>
              <a:rPr lang="en-US" dirty="0" smtClean="0"/>
            </a:br>
            <a:r>
              <a:rPr lang="en-US" dirty="0" smtClean="0"/>
              <a:t>Phone</a:t>
            </a:r>
          </a:p>
        </p:txBody>
      </p:sp>
      <p:sp>
        <p:nvSpPr>
          <p:cNvPr id="14" name="Text Placeholder 6"/>
          <p:cNvSpPr>
            <a:spLocks noGrp="1"/>
          </p:cNvSpPr>
          <p:nvPr>
            <p:ph type="body" sz="quarter" idx="12" hasCustomPrompt="1"/>
          </p:nvPr>
        </p:nvSpPr>
        <p:spPr>
          <a:xfrm>
            <a:off x="4072297" y="3978275"/>
            <a:ext cx="4059936" cy="1929384"/>
          </a:xfrm>
        </p:spPr>
        <p:txBody>
          <a:bodyPr lIns="2286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smtClean="0"/>
              <a:t>Contact 02</a:t>
            </a:r>
            <a:br>
              <a:rPr lang="en-US" dirty="0" smtClean="0"/>
            </a:br>
            <a:r>
              <a:rPr lang="en-US" dirty="0" smtClean="0"/>
              <a:t>Address</a:t>
            </a:r>
            <a:br>
              <a:rPr lang="en-US" dirty="0" smtClean="0"/>
            </a:br>
            <a:r>
              <a:rPr lang="en-US" dirty="0" smtClean="0"/>
              <a:t>Email</a:t>
            </a:r>
            <a:br>
              <a:rPr lang="en-US" dirty="0" smtClean="0"/>
            </a:br>
            <a:r>
              <a:rPr lang="en-US" dirty="0" smtClean="0"/>
              <a:t>Phone</a:t>
            </a:r>
          </a:p>
        </p:txBody>
      </p:sp>
      <p:sp>
        <p:nvSpPr>
          <p:cNvPr id="16" name="Text Placeholder 6"/>
          <p:cNvSpPr>
            <a:spLocks noGrp="1"/>
          </p:cNvSpPr>
          <p:nvPr>
            <p:ph type="body" sz="quarter" idx="13" hasCustomPrompt="1"/>
          </p:nvPr>
        </p:nvSpPr>
        <p:spPr>
          <a:xfrm>
            <a:off x="8153864" y="3978275"/>
            <a:ext cx="4038136" cy="1929384"/>
          </a:xfrm>
        </p:spPr>
        <p:txBody>
          <a:bodyPr lIns="228600" tIns="457200" rIns="4572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smtClean="0"/>
              <a:t>Contact 03</a:t>
            </a:r>
            <a:br>
              <a:rPr lang="en-US" dirty="0" smtClean="0"/>
            </a:br>
            <a:r>
              <a:rPr lang="en-US" dirty="0" smtClean="0"/>
              <a:t>Address</a:t>
            </a:r>
            <a:br>
              <a:rPr lang="en-US" dirty="0" smtClean="0"/>
            </a:br>
            <a:r>
              <a:rPr lang="en-US" dirty="0" smtClean="0"/>
              <a:t>Email</a:t>
            </a:r>
            <a:br>
              <a:rPr lang="en-US" dirty="0" smtClean="0"/>
            </a:br>
            <a:r>
              <a:rPr lang="en-US" dirty="0" smtClean="0"/>
              <a:t>Phone</a:t>
            </a:r>
          </a:p>
        </p:txBody>
      </p:sp>
      <p:sp>
        <p:nvSpPr>
          <p:cNvPr id="17" name="Text Placeholder 5"/>
          <p:cNvSpPr>
            <a:spLocks noGrp="1"/>
          </p:cNvSpPr>
          <p:nvPr>
            <p:ph type="body" sz="quarter" idx="10"/>
          </p:nvPr>
        </p:nvSpPr>
        <p:spPr>
          <a:xfrm>
            <a:off x="6715762" y="5907660"/>
            <a:ext cx="5445759" cy="950341"/>
          </a:xfrm>
        </p:spPr>
        <p:txBody>
          <a:bodyPr rIns="457200" bIns="0" anchor="ctr" anchorCtr="0">
            <a:noAutofit/>
          </a:bodyPr>
          <a:lstStyle>
            <a:lvl1pPr algn="r">
              <a:defRPr sz="2400">
                <a:solidFill>
                  <a:srgbClr val="525252"/>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13696041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5" name="Content Placeholder 2"/>
          <p:cNvSpPr>
            <a:spLocks noGrp="1"/>
          </p:cNvSpPr>
          <p:nvPr>
            <p:ph idx="1"/>
          </p:nvPr>
        </p:nvSpPr>
        <p:spPr>
          <a:xfrm>
            <a:off x="596900" y="1511300"/>
            <a:ext cx="10972800" cy="42068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Title 1"/>
          <p:cNvSpPr>
            <a:spLocks noGrp="1"/>
          </p:cNvSpPr>
          <p:nvPr>
            <p:ph type="title"/>
          </p:nvPr>
        </p:nvSpPr>
        <p:spPr>
          <a:xfrm>
            <a:off x="594784" y="611188"/>
            <a:ext cx="10972800" cy="523220"/>
          </a:xfrm>
          <a:prstGeom prst="rect">
            <a:avLst/>
          </a:prstGeom>
        </p:spPr>
        <p:txBody>
          <a:bodyPr lIns="0" tIns="0" rIns="0" bIns="0"/>
          <a:lstStyle>
            <a:lvl1pPr>
              <a:defRPr sz="3400"/>
            </a:lvl1pPr>
          </a:lstStyle>
          <a:p>
            <a:r>
              <a:rPr lang="en-US" smtClean="0"/>
              <a:t>Click to edit Master title style</a:t>
            </a:r>
            <a:endParaRPr lang="en-US" dirty="0"/>
          </a:p>
        </p:txBody>
      </p:sp>
      <p:sp>
        <p:nvSpPr>
          <p:cNvPr id="8" name="Rectangle 37"/>
          <p:cNvSpPr>
            <a:spLocks noChangeArrowheads="1"/>
          </p:cNvSpPr>
          <p:nvPr/>
        </p:nvSpPr>
        <p:spPr bwMode="gray">
          <a:xfrm>
            <a:off x="304801" y="105847"/>
            <a:ext cx="184731" cy="369332"/>
          </a:xfrm>
          <a:prstGeom prst="rect">
            <a:avLst/>
          </a:prstGeom>
          <a:solidFill>
            <a:srgbClr val="FFFFFF"/>
          </a:solidFill>
          <a:ln w="9525" algn="ctr">
            <a:noFill/>
            <a:miter lim="800000"/>
            <a:headEnd/>
            <a:tailEnd/>
          </a:ln>
          <a:effectLst/>
        </p:spPr>
        <p:txBody>
          <a:bodyPr wrap="none" anchor="ctr">
            <a:spAutoFit/>
          </a:bodyPr>
          <a:lstStyle/>
          <a:p>
            <a:endParaRPr lang="en-US" sz="1800" dirty="0"/>
          </a:p>
        </p:txBody>
      </p:sp>
    </p:spTree>
    <p:extLst>
      <p:ext uri="{BB962C8B-B14F-4D97-AF65-F5344CB8AC3E}">
        <p14:creationId xmlns:p14="http://schemas.microsoft.com/office/powerpoint/2010/main" val="692843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mp; Content (TWO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28801"/>
            <a:ext cx="5480051" cy="4114800"/>
          </a:xfrm>
        </p:spPr>
        <p:txBody>
          <a:bodyPr numCol="1">
            <a:noAutofit/>
          </a:bodyPr>
          <a:lstStyle>
            <a:lvl1pPr marL="0" marR="0" indent="0" algn="l" defTabSz="685800" rtl="0" eaLnBrk="1" fontAlgn="auto" latinLnBrk="0" hangingPunct="1">
              <a:lnSpc>
                <a:spcPct val="100000"/>
              </a:lnSpc>
              <a:spcBef>
                <a:spcPts val="900"/>
              </a:spcBef>
              <a:spcAft>
                <a:spcPts val="0"/>
              </a:spcAft>
              <a:buClr>
                <a:srgbClr val="0028A0"/>
              </a:buClr>
              <a:buSzTx/>
              <a:buFont typeface="Arial" panose="020B0604020202020204" pitchFamily="34" charset="0"/>
              <a:buNone/>
              <a:tabLst/>
              <a:defRPr sz="1800"/>
            </a:lvl1pPr>
            <a:lvl2pPr marL="216694" marR="0" indent="-216694"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500"/>
            </a:lvl2pPr>
            <a:lvl3pPr marL="388144" marR="0" indent="-213122"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500"/>
            </a:lvl3pPr>
            <a:lvl4pPr marL="559594" marR="0" indent="-217885"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350"/>
            </a:lvl4pPr>
            <a:lvl5pPr marL="731044" marR="0" indent="-216694"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350"/>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79425" y="1077240"/>
            <a:ext cx="11268075" cy="323165"/>
          </a:xfrm>
        </p:spPr>
        <p:txBody>
          <a:bodyPr wrap="square" numCol="1">
            <a:spAutoFit/>
          </a:bodyPr>
          <a:lstStyle>
            <a:lvl1pPr>
              <a:lnSpc>
                <a:spcPct val="100000"/>
              </a:lnSpc>
              <a:spcBef>
                <a:spcPts val="0"/>
              </a:spcBef>
              <a:defRPr sz="2100">
                <a:solidFill>
                  <a:schemeClr val="bg2">
                    <a:lumMod val="65000"/>
                    <a:lumOff val="35000"/>
                  </a:schemeClr>
                </a:solidFill>
              </a:defRPr>
            </a:lvl1pPr>
            <a:lvl2pPr>
              <a:defRPr sz="1800"/>
            </a:lvl2pPr>
            <a:lvl3pPr>
              <a:defRPr sz="1800"/>
            </a:lvl3pPr>
            <a:lvl4pPr>
              <a:defRPr sz="1800"/>
            </a:lvl4pPr>
            <a:lvl5pPr>
              <a:defRPr sz="1800"/>
            </a:lvl5pPr>
          </a:lstStyle>
          <a:p>
            <a:pPr lvl="0"/>
            <a:r>
              <a:rPr lang="en-US" dirty="0" smtClean="0"/>
              <a:t>Click to edit Master text styles</a:t>
            </a:r>
            <a:endParaRPr lang="en-US" dirty="0"/>
          </a:p>
        </p:txBody>
      </p:sp>
      <p:sp>
        <p:nvSpPr>
          <p:cNvPr id="5" name="Content Placeholder 2"/>
          <p:cNvSpPr>
            <a:spLocks noGrp="1"/>
          </p:cNvSpPr>
          <p:nvPr>
            <p:ph idx="11"/>
          </p:nvPr>
        </p:nvSpPr>
        <p:spPr>
          <a:xfrm>
            <a:off x="6232526" y="1828801"/>
            <a:ext cx="5514975" cy="4114800"/>
          </a:xfrm>
        </p:spPr>
        <p:txBody>
          <a:bodyPr numCol="1">
            <a:noAutofit/>
          </a:bodyPr>
          <a:lstStyle>
            <a:lvl1pPr marL="0" marR="0" indent="0" algn="l" defTabSz="685800" rtl="0" eaLnBrk="1" fontAlgn="auto" latinLnBrk="0" hangingPunct="1">
              <a:lnSpc>
                <a:spcPct val="100000"/>
              </a:lnSpc>
              <a:spcBef>
                <a:spcPts val="900"/>
              </a:spcBef>
              <a:spcAft>
                <a:spcPts val="0"/>
              </a:spcAft>
              <a:buClr>
                <a:srgbClr val="0028A0"/>
              </a:buClr>
              <a:buSzTx/>
              <a:buFont typeface="Arial" panose="020B0604020202020204" pitchFamily="34" charset="0"/>
              <a:buNone/>
              <a:tabLst/>
              <a:defRPr sz="1800"/>
            </a:lvl1pPr>
            <a:lvl2pPr marL="216694" marR="0" indent="-216694"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500"/>
            </a:lvl2pPr>
            <a:lvl3pPr marL="388144" marR="0" indent="-213122"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500"/>
            </a:lvl3pPr>
            <a:lvl4pPr marL="559594" marR="0" indent="-217885"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350"/>
            </a:lvl4pPr>
            <a:lvl5pPr marL="731044" marR="0" indent="-216694" algn="l" defTabSz="685800" rtl="0" eaLnBrk="1" fontAlgn="auto" latinLnBrk="0" hangingPunct="1">
              <a:lnSpc>
                <a:spcPct val="100000"/>
              </a:lnSpc>
              <a:spcBef>
                <a:spcPts val="450"/>
              </a:spcBef>
              <a:spcAft>
                <a:spcPts val="0"/>
              </a:spcAft>
              <a:buClr>
                <a:srgbClr val="009FDF"/>
              </a:buClr>
              <a:buSzTx/>
              <a:buFont typeface="Arial" panose="020B0604020202020204" pitchFamily="34" charset="0"/>
              <a:buChar char="-"/>
              <a:tabLst/>
              <a:defRPr sz="1350"/>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05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1508125"/>
            <a:ext cx="9009736" cy="738664"/>
          </a:xfrm>
        </p:spPr>
        <p:txBody>
          <a:bodyPr/>
          <a:lstStyle>
            <a:lvl1pPr>
              <a:defRPr sz="4800"/>
            </a:lvl1pPr>
          </a:lstStyle>
          <a:p>
            <a:r>
              <a:rPr lang="en-US" dirty="0" smtClean="0"/>
              <a:t>Click to add title</a:t>
            </a:r>
            <a:endParaRPr lang="en-US" dirty="0"/>
          </a:p>
        </p:txBody>
      </p:sp>
      <p:sp>
        <p:nvSpPr>
          <p:cNvPr id="4" name="Text Placeholder 2"/>
          <p:cNvSpPr>
            <a:spLocks noGrp="1"/>
          </p:cNvSpPr>
          <p:nvPr>
            <p:ph type="body" idx="1"/>
          </p:nvPr>
        </p:nvSpPr>
        <p:spPr>
          <a:xfrm>
            <a:off x="1584961" y="2559686"/>
            <a:ext cx="9034685" cy="332399"/>
          </a:xfrm>
          <a:prstGeom prst="rect">
            <a:avLst/>
          </a:prstGeom>
        </p:spPr>
        <p:txBody>
          <a:bodyPr numCol="1"/>
          <a:lstStyle>
            <a:lvl1pPr marL="457200" indent="-457200">
              <a:lnSpc>
                <a:spcPct val="100000"/>
              </a:lnSpc>
              <a:spcBef>
                <a:spcPts val="0"/>
              </a:spcBef>
              <a:spcAft>
                <a:spcPts val="600"/>
              </a:spcAft>
              <a:buClr>
                <a:schemeClr val="bg2"/>
              </a:buClr>
              <a:buFont typeface="+mj-lt"/>
              <a:buAutoNum type="arabicPeriod"/>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1832630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1" y="1989833"/>
            <a:ext cx="3353647" cy="2616101"/>
          </a:xfrm>
          <a:noFill/>
          <a:ln>
            <a:noFill/>
          </a:ln>
        </p:spPr>
        <p:txBody>
          <a:bodyPr/>
          <a:lstStyle>
            <a:lvl1pPr algn="r">
              <a:defRPr sz="17000"/>
            </a:lvl1pPr>
          </a:lstStyle>
          <a:p>
            <a:r>
              <a:rPr lang="en-US" dirty="0" smtClean="0"/>
              <a:t>1</a:t>
            </a:r>
            <a:endParaRPr lang="en-US" dirty="0"/>
          </a:p>
        </p:txBody>
      </p:sp>
      <p:cxnSp>
        <p:nvCxnSpPr>
          <p:cNvPr id="4" name="Straight Connector 3"/>
          <p:cNvCxnSpPr/>
          <p:nvPr userDrawn="1"/>
        </p:nvCxnSpPr>
        <p:spPr>
          <a:xfrm>
            <a:off x="4572000" y="1983582"/>
            <a:ext cx="0" cy="2662232"/>
          </a:xfrm>
          <a:prstGeom prst="line">
            <a:avLst/>
          </a:prstGeom>
          <a:ln w="5397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9"/>
          <p:cNvSpPr>
            <a:spLocks noGrp="1"/>
          </p:cNvSpPr>
          <p:nvPr>
            <p:ph type="body" sz="quarter" idx="10"/>
          </p:nvPr>
        </p:nvSpPr>
        <p:spPr>
          <a:xfrm>
            <a:off x="5303521" y="2103120"/>
            <a:ext cx="5887425" cy="2446638"/>
          </a:xfrm>
          <a:prstGeom prst="rect">
            <a:avLst/>
          </a:prstGeom>
        </p:spPr>
        <p:txBody>
          <a:bodyPr numCol="1" anchor="ctr" anchorCtr="0">
            <a:noAutofit/>
          </a:bodyPr>
          <a:lstStyle>
            <a:lvl1pPr>
              <a:lnSpc>
                <a:spcPct val="100000"/>
              </a:lnSpc>
              <a:spcBef>
                <a:spcPts val="0"/>
              </a:spcBef>
              <a:defRPr sz="3400" baseline="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76746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ONE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baseline="0"/>
            </a:lvl1pPr>
          </a:lstStyle>
          <a:p>
            <a:r>
              <a:rPr lang="en-US" smtClean="0"/>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smtClean="0"/>
              <a:t>Edit Master text styles</a:t>
            </a:r>
          </a:p>
        </p:txBody>
      </p:sp>
      <p:sp>
        <p:nvSpPr>
          <p:cNvPr id="16" name="Text Placeholder 15"/>
          <p:cNvSpPr>
            <a:spLocks noGrp="1"/>
          </p:cNvSpPr>
          <p:nvPr>
            <p:ph type="body"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9410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TWO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a:lvl1pPr>
          </a:lstStyle>
          <a:p>
            <a:r>
              <a:rPr lang="en-US" smtClean="0"/>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smtClean="0"/>
              <a:t>Edit Master text styles</a:t>
            </a:r>
          </a:p>
        </p:txBody>
      </p:sp>
      <p:sp>
        <p:nvSpPr>
          <p:cNvPr id="6" name="Text Placeholder 5"/>
          <p:cNvSpPr>
            <a:spLocks noGrp="1"/>
          </p:cNvSpPr>
          <p:nvPr>
            <p:ph type="body" sz="quarter" idx="11"/>
          </p:nvPr>
        </p:nvSpPr>
        <p:spPr>
          <a:xfrm>
            <a:off x="6096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5"/>
          <p:cNvSpPr>
            <a:spLocks noGrp="1"/>
          </p:cNvSpPr>
          <p:nvPr>
            <p:ph type="body" sz="quarter" idx="12"/>
          </p:nvPr>
        </p:nvSpPr>
        <p:spPr>
          <a:xfrm>
            <a:off x="62800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1604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 Text &amp; 2/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4059767" cy="6858000"/>
          </a:xfrm>
        </p:spPr>
        <p:txBody>
          <a:bodyPr lIns="457200" tIns="457200" rIns="457200" bIns="822960">
            <a:normAutofit/>
          </a:bodyPr>
          <a:lstStyle>
            <a:lvl1pPr>
              <a:defRPr sz="2000"/>
            </a:lvl1pPr>
          </a:lstStyle>
          <a:p>
            <a:pPr lvl="0"/>
            <a:r>
              <a:rPr lang="en-US" smtClean="0"/>
              <a:t>Edit Master text styles</a:t>
            </a:r>
          </a:p>
        </p:txBody>
      </p:sp>
      <p:sp>
        <p:nvSpPr>
          <p:cNvPr id="4" name="Picture Placeholder 3"/>
          <p:cNvSpPr>
            <a:spLocks noGrp="1"/>
          </p:cNvSpPr>
          <p:nvPr>
            <p:ph type="pic" sz="quarter" idx="10"/>
          </p:nvPr>
        </p:nvSpPr>
        <p:spPr>
          <a:xfrm>
            <a:off x="4059768" y="0"/>
            <a:ext cx="8132233" cy="6858000"/>
          </a:xfrm>
        </p:spPr>
        <p:txBody>
          <a:bodyPr lIns="457200" tIns="457200" rIns="457200" bIns="822960"/>
          <a:lstStyle/>
          <a:p>
            <a:r>
              <a:rPr lang="en-US" smtClean="0"/>
              <a:t>Click icon to add picture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595389" y="6470432"/>
            <a:ext cx="2208772" cy="158969"/>
          </a:xfrm>
          <a:prstGeom prst="rect">
            <a:avLst/>
          </a:prstGeom>
        </p:spPr>
      </p:pic>
    </p:spTree>
    <p:extLst>
      <p:ext uri="{BB962C8B-B14F-4D97-AF65-F5344CB8AC3E}">
        <p14:creationId xmlns:p14="http://schemas.microsoft.com/office/powerpoint/2010/main" val="17193758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 Text &amp; 1/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8132232" cy="6858000"/>
          </a:xfrm>
        </p:spPr>
        <p:txBody>
          <a:bodyPr lIns="457200" tIns="457200" rIns="457200" bIns="822960">
            <a:normAutofit/>
          </a:bodyPr>
          <a:lstStyle>
            <a:lvl1pPr>
              <a:defRPr sz="2000"/>
            </a:lvl1pPr>
          </a:lstStyle>
          <a:p>
            <a:pPr lvl="0"/>
            <a:r>
              <a:rPr lang="en-US" smtClean="0"/>
              <a:t>Edit Master text styles</a:t>
            </a:r>
          </a:p>
        </p:txBody>
      </p:sp>
      <p:sp>
        <p:nvSpPr>
          <p:cNvPr id="4" name="Picture Placeholder 3"/>
          <p:cNvSpPr>
            <a:spLocks noGrp="1"/>
          </p:cNvSpPr>
          <p:nvPr>
            <p:ph type="pic" sz="quarter" idx="10"/>
          </p:nvPr>
        </p:nvSpPr>
        <p:spPr>
          <a:xfrm>
            <a:off x="8132233" y="0"/>
            <a:ext cx="4059767" cy="6858000"/>
          </a:xfrm>
        </p:spPr>
        <p:txBody>
          <a:bodyPr lIns="457200" tIns="457200" rIns="457200" bIns="822960"/>
          <a:lstStyle/>
          <a:p>
            <a:r>
              <a:rPr lang="en-US" smtClean="0"/>
              <a:t>Click icon to add picture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595389" y="6470432"/>
            <a:ext cx="2208772" cy="158969"/>
          </a:xfrm>
          <a:prstGeom prst="rect">
            <a:avLst/>
          </a:prstGeom>
        </p:spPr>
      </p:pic>
    </p:spTree>
    <p:extLst>
      <p:ext uri="{BB962C8B-B14F-4D97-AF65-F5344CB8AC3E}">
        <p14:creationId xmlns:p14="http://schemas.microsoft.com/office/powerpoint/2010/main" val="2704039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lIns="457200" tIns="457200" rIns="457200" bIns="457200"/>
          <a:lstStyle/>
          <a:p>
            <a:r>
              <a:rPr lang="en-US" smtClean="0"/>
              <a:t>Click icon to add picture</a:t>
            </a:r>
            <a:endParaRPr lang="en-US" dirty="0"/>
          </a:p>
        </p:txBody>
      </p:sp>
    </p:spTree>
    <p:extLst>
      <p:ext uri="{BB962C8B-B14F-4D97-AF65-F5344CB8AC3E}">
        <p14:creationId xmlns:p14="http://schemas.microsoft.com/office/powerpoint/2010/main" val="39659193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6307" y="457200"/>
            <a:ext cx="10947043" cy="523220"/>
          </a:xfrm>
        </p:spPr>
        <p:txBody>
          <a:bodyPr/>
          <a:lstStyle>
            <a:lvl1pPr>
              <a:defRPr sz="3400"/>
            </a:lvl1pPr>
          </a:lstStyle>
          <a:p>
            <a:r>
              <a:rPr lang="en-US" smtClean="0"/>
              <a:t>Click to edit Master title style</a:t>
            </a:r>
            <a:endParaRPr lang="en-US" dirty="0"/>
          </a:p>
        </p:txBody>
      </p:sp>
      <p:sp>
        <p:nvSpPr>
          <p:cNvPr id="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smtClean="0"/>
              <a:t>Edit Master text styles</a:t>
            </a:r>
          </a:p>
        </p:txBody>
      </p:sp>
    </p:spTree>
    <p:extLst>
      <p:ext uri="{BB962C8B-B14F-4D97-AF65-F5344CB8AC3E}">
        <p14:creationId xmlns:p14="http://schemas.microsoft.com/office/powerpoint/2010/main" val="26288614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30175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16307" y="457200"/>
            <a:ext cx="10947043" cy="523220"/>
          </a:xfrm>
          <a:prstGeom prst="rect">
            <a:avLst/>
          </a:prstGeom>
        </p:spPr>
        <p:txBody>
          <a:bodyPr vert="horz" lIns="0" tIns="0" rIns="0" bIns="0" rtlCol="0" anchor="t" anchorCtr="0">
            <a:spAutoFit/>
          </a:bodyPr>
          <a:lstStyle/>
          <a:p>
            <a:r>
              <a:rPr lang="en-US" smtClean="0"/>
              <a:t>Click to edit Master title style</a:t>
            </a:r>
            <a:endParaRPr lang="en-US" dirty="0"/>
          </a:p>
        </p:txBody>
      </p:sp>
      <p:sp>
        <p:nvSpPr>
          <p:cNvPr id="8" name="MasterTitle"/>
          <p:cNvSpPr txBox="1">
            <a:spLocks/>
          </p:cNvSpPr>
          <p:nvPr userDrawn="1"/>
        </p:nvSpPr>
        <p:spPr>
          <a:xfrm>
            <a:off x="4876801" y="6400802"/>
            <a:ext cx="6088025" cy="301750"/>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b="1" dirty="0" smtClean="0">
                <a:solidFill>
                  <a:srgbClr val="525252"/>
                </a:solidFill>
                <a:latin typeface="Arial" panose="020B0604020202020204" pitchFamily="34" charset="0"/>
                <a:cs typeface="Arial" panose="020B0604020202020204" pitchFamily="34" charset="0"/>
              </a:rPr>
              <a:t>Auto</a:t>
            </a:r>
            <a:r>
              <a:rPr lang="en-US" sz="1200" b="1" baseline="0" dirty="0" smtClean="0">
                <a:solidFill>
                  <a:srgbClr val="525252"/>
                </a:solidFill>
                <a:latin typeface="Arial" panose="020B0604020202020204" pitchFamily="34" charset="0"/>
                <a:cs typeface="Arial" panose="020B0604020202020204" pitchFamily="34" charset="0"/>
              </a:rPr>
              <a:t> Lease Pricing Under Economic Uncertainty, Sept. 2018</a:t>
            </a:r>
            <a:endParaRPr lang="en-US" sz="1200" b="1" dirty="0">
              <a:solidFill>
                <a:srgbClr val="525252"/>
              </a:solidFill>
              <a:latin typeface="Arial" panose="020B0604020202020204" pitchFamily="34" charset="0"/>
              <a:cs typeface="Arial" panose="020B0604020202020204" pitchFamily="34" charset="0"/>
            </a:endParaRPr>
          </a:p>
        </p:txBody>
      </p:sp>
      <p:sp>
        <p:nvSpPr>
          <p:cNvPr id="9" name="Rectangle 47"/>
          <p:cNvSpPr txBox="1">
            <a:spLocks noChangeArrowheads="1"/>
          </p:cNvSpPr>
          <p:nvPr userDrawn="1"/>
        </p:nvSpPr>
        <p:spPr bwMode="gray">
          <a:xfrm>
            <a:off x="10970725" y="6400800"/>
            <a:ext cx="611675"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fld id="{26BA2513-99A6-4249-8CA7-3700E62FDB97}" type="slidenum">
              <a:rPr lang="en-US" sz="1200" b="1" kern="1200" noProof="0" smtClean="0">
                <a:solidFill>
                  <a:srgbClr val="525252"/>
                </a:solidFill>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t>‹#›</a:t>
            </a:fld>
            <a:endParaRPr lang="en-US" sz="1200" b="1" kern="1200" noProof="0" dirty="0">
              <a:solidFill>
                <a:srgbClr val="525252"/>
              </a:solidFill>
              <a:latin typeface="Arial" panose="020B0604020202020204" pitchFamily="34" charset="0"/>
              <a:ea typeface="+mn-ea"/>
              <a:cs typeface="Arial" panose="020B0604020202020204" pitchFamily="34" charset="0"/>
            </a:endParaRPr>
          </a:p>
        </p:txBody>
      </p:sp>
      <p:sp>
        <p:nvSpPr>
          <p:cNvPr id="24" name="Text Placeholder 23"/>
          <p:cNvSpPr>
            <a:spLocks noGrp="1"/>
          </p:cNvSpPr>
          <p:nvPr>
            <p:ph type="body" idx="1"/>
          </p:nvPr>
        </p:nvSpPr>
        <p:spPr>
          <a:xfrm>
            <a:off x="609600" y="1828800"/>
            <a:ext cx="10972800" cy="4297680"/>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t="1" r="26213" b="-2"/>
          <a:stretch/>
        </p:blipFill>
        <p:spPr>
          <a:xfrm>
            <a:off x="460593" y="6467429"/>
            <a:ext cx="1656579" cy="158969"/>
          </a:xfrm>
          <a:prstGeom prst="rect">
            <a:avLst/>
          </a:prstGeom>
        </p:spPr>
      </p:pic>
    </p:spTree>
    <p:extLst>
      <p:ext uri="{BB962C8B-B14F-4D97-AF65-F5344CB8AC3E}">
        <p14:creationId xmlns:p14="http://schemas.microsoft.com/office/powerpoint/2010/main" val="829175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 userDrawn="1">
          <p15:clr>
            <a:srgbClr val="F26B43"/>
          </p15:clr>
        </p15:guide>
        <p15:guide id="5" pos="7296" userDrawn="1">
          <p15:clr>
            <a:srgbClr val="F26B43"/>
          </p15:clr>
        </p15:guide>
        <p15:guide id="6" orient="horz" pos="4032" userDrawn="1">
          <p15:clr>
            <a:srgbClr val="F26B43"/>
          </p15:clr>
        </p15:guide>
        <p15:guide id="7" orient="horz" pos="3859" userDrawn="1">
          <p15:clr>
            <a:srgbClr val="F26B43"/>
          </p15:clr>
        </p15:guide>
        <p15:guide id="10" orient="horz" pos="950" userDrawn="1">
          <p15:clr>
            <a:srgbClr val="F26B43"/>
          </p15:clr>
        </p15:guide>
        <p15:guide id="11" orient="horz" pos="1080" userDrawn="1">
          <p15:clr>
            <a:srgbClr val="F26B43"/>
          </p15:clr>
        </p15:guide>
        <p15:guide id="16" orient="horz" pos="3600" userDrawn="1">
          <p15:clr>
            <a:srgbClr val="F26B43"/>
          </p15:clr>
        </p15:guide>
        <p15:guide id="17" orient="horz" pos="4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help@economy.com"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99E5">
              <a:alpha val="80000"/>
            </a:srgbClr>
          </a:solidFill>
        </p:spPr>
        <p:txBody>
          <a:bodyPr/>
          <a:lstStyle/>
          <a:p>
            <a:r>
              <a:rPr lang="en-US" dirty="0" smtClean="0">
                <a:solidFill>
                  <a:srgbClr val="FFFFFF"/>
                </a:solidFill>
              </a:rPr>
              <a:t>Auto Lease Pricing Under Economic Uncertainty</a:t>
            </a:r>
            <a:endParaRPr lang="en-US" dirty="0">
              <a:solidFill>
                <a:srgbClr val="FFFFFF"/>
              </a:solidFill>
            </a:endParaRPr>
          </a:p>
        </p:txBody>
      </p:sp>
      <p:sp>
        <p:nvSpPr>
          <p:cNvPr id="3" name="Text Placeholder 2"/>
          <p:cNvSpPr>
            <a:spLocks noGrp="1"/>
          </p:cNvSpPr>
          <p:nvPr>
            <p:ph type="body" sz="quarter" idx="10"/>
          </p:nvPr>
        </p:nvSpPr>
        <p:spPr/>
        <p:txBody>
          <a:bodyPr/>
          <a:lstStyle/>
          <a:p>
            <a:r>
              <a:rPr lang="en-US" dirty="0" smtClean="0"/>
              <a:t>Michael Vogan</a:t>
            </a:r>
            <a:r>
              <a:rPr lang="en-US" b="0" dirty="0" smtClean="0"/>
              <a:t>, Asst. Director</a:t>
            </a:r>
            <a:endParaRPr lang="en-US" b="0" dirty="0"/>
          </a:p>
        </p:txBody>
      </p:sp>
      <p:sp>
        <p:nvSpPr>
          <p:cNvPr id="7" name="Text Placeholder 6"/>
          <p:cNvSpPr>
            <a:spLocks noGrp="1"/>
          </p:cNvSpPr>
          <p:nvPr>
            <p:ph type="body" sz="quarter" idx="11"/>
          </p:nvPr>
        </p:nvSpPr>
        <p:spPr/>
        <p:txBody>
          <a:bodyPr/>
          <a:lstStyle/>
          <a:p>
            <a:r>
              <a:rPr lang="en-US" dirty="0" smtClean="0"/>
              <a:t>Sept. 2018</a:t>
            </a:r>
            <a:endParaRPr lang="en-US" dirty="0"/>
          </a:p>
        </p:txBody>
      </p:sp>
    </p:spTree>
    <p:extLst>
      <p:ext uri="{BB962C8B-B14F-4D97-AF65-F5344CB8AC3E}">
        <p14:creationId xmlns:p14="http://schemas.microsoft.com/office/powerpoint/2010/main" val="76557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title"/>
          </p:nvPr>
        </p:nvSpPr>
        <p:spPr>
          <a:xfrm>
            <a:off x="561707" y="663502"/>
            <a:ext cx="8229600" cy="523220"/>
          </a:xfrm>
        </p:spPr>
        <p:txBody>
          <a:bodyPr/>
          <a:lstStyle/>
          <a:p>
            <a:r>
              <a:rPr lang="en-US" noProof="1" smtClean="0"/>
              <a:t>Residual Subvention Lowers Option Value</a:t>
            </a:r>
            <a:endParaRPr lang="en-US" noProof="1"/>
          </a:p>
        </p:txBody>
      </p:sp>
      <p:sp>
        <p:nvSpPr>
          <p:cNvPr id="87044" name="Text Box 4"/>
          <p:cNvSpPr txBox="1">
            <a:spLocks noChangeArrowheads="1"/>
          </p:cNvSpPr>
          <p:nvPr/>
        </p:nvSpPr>
        <p:spPr bwMode="gray">
          <a:xfrm>
            <a:off x="560755" y="1255989"/>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Option value, $, by contract RV in thousands, </a:t>
            </a:r>
            <a:r>
              <a:rPr lang="en-US" sz="2200" dirty="0">
                <a:solidFill>
                  <a:srgbClr val="000000"/>
                </a:solidFill>
              </a:rPr>
              <a:t>10K econ sims</a:t>
            </a:r>
          </a:p>
          <a:p>
            <a:pPr defTabSz="914400">
              <a:spcBef>
                <a:spcPct val="0"/>
              </a:spcBef>
              <a:defRPr/>
            </a:pPr>
            <a:endParaRPr lang="en-US" sz="2200" dirty="0">
              <a:solidFill>
                <a:srgbClr val="000000"/>
              </a:solidFill>
              <a:latin typeface="Arial"/>
            </a:endParaRPr>
          </a:p>
        </p:txBody>
      </p:sp>
      <p:sp>
        <p:nvSpPr>
          <p:cNvPr id="87045" name="Text Box 5"/>
          <p:cNvSpPr txBox="1">
            <a:spLocks noChangeArrowheads="1"/>
          </p:cNvSpPr>
          <p:nvPr/>
        </p:nvSpPr>
        <p:spPr bwMode="gray">
          <a:xfrm>
            <a:off x="535252" y="5934822"/>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a:t>
            </a:r>
            <a:r>
              <a:rPr lang="en-US" sz="1650" dirty="0">
                <a:solidFill>
                  <a:srgbClr val="000000"/>
                </a:solidFill>
              </a:rPr>
              <a:t>Moody’s Analytics Auto Portfolio Analyzer</a:t>
            </a:r>
          </a:p>
        </p:txBody>
      </p:sp>
      <p:grpSp>
        <p:nvGrpSpPr>
          <p:cNvPr id="4" name="Group 3"/>
          <p:cNvGrpSpPr/>
          <p:nvPr/>
        </p:nvGrpSpPr>
        <p:grpSpPr>
          <a:xfrm>
            <a:off x="433975" y="1468852"/>
            <a:ext cx="11127910" cy="4453061"/>
            <a:chOff x="433975" y="1468852"/>
            <a:chExt cx="8555037" cy="4453061"/>
          </a:xfrm>
        </p:grpSpPr>
        <p:graphicFrame>
          <p:nvGraphicFramePr>
            <p:cNvPr id="7" name="Object 2"/>
            <p:cNvGraphicFramePr>
              <a:graphicFrameLocks/>
            </p:cNvGraphicFramePr>
            <p:nvPr>
              <p:extLst>
                <p:ext uri="{D42A27DB-BD31-4B8C-83A1-F6EECF244321}">
                  <p14:modId xmlns:p14="http://schemas.microsoft.com/office/powerpoint/2010/main" val="3619778837"/>
                </p:ext>
              </p:extLst>
            </p:nvPr>
          </p:nvGraphicFramePr>
          <p:xfrm>
            <a:off x="433975" y="1468852"/>
            <a:ext cx="8555037" cy="4453061"/>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flipH="1">
              <a:off x="5246208" y="3044620"/>
              <a:ext cx="858037" cy="477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42163" y="1798331"/>
              <a:ext cx="4399" cy="34991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977007" y="2405984"/>
            <a:ext cx="2565747" cy="584775"/>
          </a:xfrm>
          <a:prstGeom prst="rect">
            <a:avLst/>
          </a:prstGeom>
          <a:solidFill>
            <a:srgbClr val="FFFFFF"/>
          </a:solidFill>
        </p:spPr>
        <p:txBody>
          <a:bodyPr wrap="square">
            <a:spAutoFit/>
          </a:bodyPr>
          <a:lstStyle/>
          <a:p>
            <a:r>
              <a:rPr lang="en-US" sz="1600" dirty="0">
                <a:solidFill>
                  <a:schemeClr val="bg2"/>
                </a:solidFill>
              </a:rPr>
              <a:t>Expected 2017 F150 Residual Value</a:t>
            </a:r>
          </a:p>
        </p:txBody>
      </p:sp>
    </p:spTree>
    <p:extLst>
      <p:ext uri="{BB962C8B-B14F-4D97-AF65-F5344CB8AC3E}">
        <p14:creationId xmlns:p14="http://schemas.microsoft.com/office/powerpoint/2010/main" val="904607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449396901"/>
              </p:ext>
            </p:extLst>
          </p:nvPr>
        </p:nvGraphicFramePr>
        <p:xfrm>
          <a:off x="272562" y="1306515"/>
          <a:ext cx="11306907" cy="4613275"/>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Rectangle 3"/>
          <p:cNvSpPr>
            <a:spLocks noGrp="1" noChangeArrowheads="1"/>
          </p:cNvSpPr>
          <p:nvPr>
            <p:ph type="title"/>
          </p:nvPr>
        </p:nvSpPr>
        <p:spPr>
          <a:xfrm>
            <a:off x="605668" y="628333"/>
            <a:ext cx="8229600" cy="523220"/>
          </a:xfrm>
        </p:spPr>
        <p:txBody>
          <a:bodyPr/>
          <a:lstStyle/>
          <a:p>
            <a:r>
              <a:rPr lang="en-US" dirty="0"/>
              <a:t>Auto Lease Call Options Are Incomplete</a:t>
            </a:r>
            <a:endParaRPr lang="en-US" noProof="1"/>
          </a:p>
        </p:txBody>
      </p:sp>
      <p:sp>
        <p:nvSpPr>
          <p:cNvPr id="222212" name="Text Box 4"/>
          <p:cNvSpPr txBox="1">
            <a:spLocks noChangeArrowheads="1"/>
          </p:cNvSpPr>
          <p:nvPr/>
        </p:nvSpPr>
        <p:spPr bwMode="gray">
          <a:xfrm>
            <a:off x="571839" y="5896946"/>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NADA, Edgar Online, Moody’s Analytics</a:t>
            </a:r>
          </a:p>
        </p:txBody>
      </p:sp>
      <p:sp>
        <p:nvSpPr>
          <p:cNvPr id="222215" name="Text Box 7"/>
          <p:cNvSpPr txBox="1">
            <a:spLocks noChangeArrowheads="1"/>
          </p:cNvSpPr>
          <p:nvPr/>
        </p:nvSpPr>
        <p:spPr bwMode="gray">
          <a:xfrm>
            <a:off x="603129" y="1220821"/>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2017 ABS return rates, by residual value loss, % of contract RV </a:t>
            </a:r>
          </a:p>
        </p:txBody>
      </p:sp>
      <p:cxnSp>
        <p:nvCxnSpPr>
          <p:cNvPr id="3" name="Straight Connector 2"/>
          <p:cNvCxnSpPr/>
          <p:nvPr/>
        </p:nvCxnSpPr>
        <p:spPr>
          <a:xfrm flipV="1">
            <a:off x="5015952" y="1849285"/>
            <a:ext cx="0" cy="34850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75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98365" y="646235"/>
            <a:ext cx="8229600" cy="523220"/>
          </a:xfrm>
        </p:spPr>
        <p:txBody>
          <a:bodyPr/>
          <a:lstStyle/>
          <a:p>
            <a:r>
              <a:rPr lang="en-US" dirty="0"/>
              <a:t>Optimal Residual Value Definition</a:t>
            </a:r>
          </a:p>
        </p:txBody>
      </p:sp>
      <p:sp>
        <p:nvSpPr>
          <p:cNvPr id="115716" name="Text Box 4"/>
          <p:cNvSpPr txBox="1">
            <a:spLocks noChangeArrowheads="1"/>
          </p:cNvSpPr>
          <p:nvPr/>
        </p:nvSpPr>
        <p:spPr bwMode="gray">
          <a:xfrm>
            <a:off x="1987551" y="1220646"/>
            <a:ext cx="8226425" cy="454025"/>
          </a:xfrm>
          <a:prstGeom prst="rect">
            <a:avLst/>
          </a:prstGeom>
          <a:noFill/>
          <a:ln w="9525">
            <a:noFill/>
            <a:miter lim="800000"/>
            <a:headEnd/>
            <a:tailEnd/>
          </a:ln>
          <a:effectLst/>
        </p:spPr>
        <p:txBody>
          <a:bodyPr lIns="0" tIns="0" rIns="0" bIns="0"/>
          <a:lstStyle/>
          <a:p>
            <a:pPr defTabSz="914400">
              <a:spcBef>
                <a:spcPct val="0"/>
              </a:spcBef>
              <a:defRPr/>
            </a:pPr>
            <a:endParaRPr lang="en-US" sz="2200" dirty="0">
              <a:solidFill>
                <a:srgbClr val="000000"/>
              </a:solidFill>
              <a:latin typeface="Arial"/>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509948" y="1353767"/>
                <a:ext cx="11098577" cy="2431550"/>
              </a:xfrm>
              <a:prstGeom prst="rect">
                <a:avLst/>
              </a:prstGeom>
              <a:noFill/>
            </p:spPr>
            <p:txBody>
              <a:bodyPr/>
              <a:lstStyle/>
              <a:p>
                <a:pPr defTabSz="914400" fontAlgn="base">
                  <a:spcBef>
                    <a:spcPct val="60000"/>
                  </a:spcBef>
                  <a:spcAft>
                    <a:spcPct val="0"/>
                  </a:spcAft>
                  <a:buClr>
                    <a:srgbClr val="009FDF"/>
                  </a:buClr>
                  <a:defRPr/>
                </a:pPr>
                <a:r>
                  <a:rPr lang="en-US" sz="2000" kern="0" dirty="0">
                    <a:solidFill>
                      <a:srgbClr val="000000"/>
                    </a:solidFill>
                    <a:latin typeface="Arial"/>
                  </a:rPr>
                  <a:t>Let there be N possible macroeconomic paths for a lease of term T months. Assume 0 default or prepayment risk. Then the expected profit in economy n is defined as: </a:t>
                </a:r>
              </a:p>
              <a:p>
                <a:pPr defTabSz="914400" fontAlgn="base">
                  <a:spcBef>
                    <a:spcPct val="60000"/>
                  </a:spcBef>
                  <a:spcAft>
                    <a:spcPct val="0"/>
                  </a:spcAft>
                  <a:buClr>
                    <a:srgbClr val="009FDF"/>
                  </a:buClr>
                  <a:defRPr/>
                </a:pPr>
                <a14:m>
                  <m:oMathPara xmlns:m="http://schemas.openxmlformats.org/officeDocument/2006/math">
                    <m:oMathParaPr>
                      <m:jc m:val="centerGroup"/>
                    </m:oMathParaPr>
                    <m:oMath xmlns:m="http://schemas.openxmlformats.org/officeDocument/2006/math">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panose="02040503050406030204" pitchFamily="18" charset="0"/>
                            </a:rPr>
                            <m:t>𝐼𝑛𝑡𝑒𝑟𝑒𝑠𝑡</m:t>
                          </m:r>
                        </m:e>
                        <m:sub>
                          <m:r>
                            <a:rPr lang="en-US" i="1" kern="0">
                              <a:solidFill>
                                <a:srgbClr val="000000"/>
                              </a:solidFill>
                              <a:latin typeface="Cambria Math" panose="02040503050406030204" pitchFamily="18" charset="0"/>
                            </a:rPr>
                            <m:t>𝑡</m:t>
                          </m:r>
                        </m:sub>
                      </m:sSub>
                      <m:r>
                        <a:rPr lang="en-US" i="1" kern="0">
                          <a:solidFill>
                            <a:srgbClr val="000000"/>
                          </a:solidFill>
                          <a:latin typeface="Cambria Math" panose="02040503050406030204" pitchFamily="18" charset="0"/>
                        </a:rPr>
                        <m:t>=</m:t>
                      </m:r>
                      <m:f>
                        <m:fPr>
                          <m:ctrlPr>
                            <a:rPr lang="en-US" i="1" kern="0">
                              <a:solidFill>
                                <a:srgbClr val="000000"/>
                              </a:solidFill>
                              <a:latin typeface="Cambria Math" panose="02040503050406030204" pitchFamily="18" charset="0"/>
                            </a:rPr>
                          </m:ctrlPr>
                        </m:fPr>
                        <m:num>
                          <m:d>
                            <m:dPr>
                              <m:ctrlPr>
                                <a:rPr lang="en-US" i="1" kern="0">
                                  <a:solidFill>
                                    <a:srgbClr val="000000"/>
                                  </a:solidFill>
                                  <a:latin typeface="Cambria Math" panose="02040503050406030204" pitchFamily="18" charset="0"/>
                                </a:rPr>
                              </m:ctrlPr>
                            </m:dPr>
                            <m:e>
                              <m:r>
                                <a:rPr lang="en-US" i="1" kern="0">
                                  <a:solidFill>
                                    <a:srgbClr val="000000"/>
                                  </a:solidFill>
                                  <a:latin typeface="Cambria Math" panose="02040503050406030204" pitchFamily="18" charset="0"/>
                                </a:rPr>
                                <m:t>𝑙𝑒𝑎𝑠𝑒𝑃𝑟𝑖𝑐𝑒</m:t>
                              </m:r>
                              <m:r>
                                <a:rPr lang="en-US"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𝑐𝑜𝑛𝑡𝑟𝑎𝑐𝑡𝑅𝑉</m:t>
                              </m:r>
                            </m:e>
                          </m:d>
                          <m:r>
                            <a:rPr lang="en-US"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𝐴𝑃𝑅</m:t>
                          </m:r>
                        </m:num>
                        <m:den>
                          <m:r>
                            <a:rPr lang="en-US" i="1" kern="0">
                              <a:solidFill>
                                <a:srgbClr val="000000"/>
                              </a:solidFill>
                              <a:latin typeface="Cambria Math" panose="02040503050406030204" pitchFamily="18" charset="0"/>
                            </a:rPr>
                            <m:t>2400</m:t>
                          </m:r>
                        </m:den>
                      </m:f>
                    </m:oMath>
                  </m:oMathPara>
                </a14:m>
                <a:endParaRPr lang="en-US" kern="0" dirty="0">
                  <a:solidFill>
                    <a:srgbClr val="000000"/>
                  </a:solidFill>
                  <a:latin typeface="Arial"/>
                </a:endParaRPr>
              </a:p>
              <a:p>
                <a:pPr algn="ctr" defTabSz="914400" fontAlgn="base">
                  <a:spcBef>
                    <a:spcPct val="60000"/>
                  </a:spcBef>
                  <a:spcAft>
                    <a:spcPct val="0"/>
                  </a:spcAft>
                  <a:buClr>
                    <a:srgbClr val="009FDF"/>
                  </a:buClr>
                  <a:defRPr/>
                </a:pPr>
                <a14:m>
                  <m:oMath xmlns:m="http://schemas.openxmlformats.org/officeDocument/2006/math">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panose="02040503050406030204" pitchFamily="18" charset="0"/>
                          </a:rPr>
                          <m:t>𝐸</m:t>
                        </m:r>
                        <m:r>
                          <m:rPr>
                            <m:sty m:val="p"/>
                          </m:rPr>
                          <a:rPr lang="el-GR" sz="2000" i="1" kern="0">
                            <a:solidFill>
                              <a:srgbClr val="000000"/>
                            </a:solidFill>
                            <a:latin typeface="Cambria Math" panose="02040503050406030204" pitchFamily="18" charset="0"/>
                          </a:rPr>
                          <m:t>π</m:t>
                        </m:r>
                      </m:e>
                      <m:sub>
                        <m:r>
                          <a:rPr lang="en-US" sz="2000" i="1" kern="0">
                            <a:solidFill>
                              <a:srgbClr val="000000"/>
                            </a:solidFill>
                            <a:latin typeface="Cambria Math" panose="02040503050406030204" pitchFamily="18" charset="0"/>
                          </a:rPr>
                          <m:t>𝑛</m:t>
                        </m:r>
                      </m:sub>
                    </m:sSub>
                    <m:r>
                      <a:rPr lang="en-US" sz="2000" i="1" kern="0">
                        <a:solidFill>
                          <a:srgbClr val="000000"/>
                        </a:solidFill>
                        <a:latin typeface="Cambria Math" panose="02040503050406030204" pitchFamily="18" charset="0"/>
                      </a:rPr>
                      <m:t>=  </m:t>
                    </m:r>
                    <m:nary>
                      <m:naryPr>
                        <m:chr m:val="∑"/>
                        <m:supHide m:val="on"/>
                        <m:ctrlPr>
                          <a:rPr lang="en-US" sz="2000" i="1" kern="0">
                            <a:solidFill>
                              <a:srgbClr val="000000"/>
                            </a:solidFill>
                            <a:latin typeface="Cambria Math" panose="02040503050406030204" pitchFamily="18" charset="0"/>
                          </a:rPr>
                        </m:ctrlPr>
                      </m:naryPr>
                      <m:sub>
                        <m:r>
                          <m:rPr>
                            <m:brk m:alnAt="7"/>
                          </m:rPr>
                          <a:rPr lang="en-US" sz="2000" i="1" kern="0">
                            <a:solidFill>
                              <a:srgbClr val="000000"/>
                            </a:solidFill>
                            <a:latin typeface="Cambria Math" panose="02040503050406030204" pitchFamily="18" charset="0"/>
                          </a:rPr>
                          <m:t>𝑇</m:t>
                        </m:r>
                      </m:sub>
                      <m:sup/>
                      <m:e>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panose="02040503050406030204" pitchFamily="18" charset="0"/>
                              </a:rPr>
                              <m:t>𝑖𝑛𝑡𝑒𝑟𝑒𝑠𝑡</m:t>
                            </m:r>
                          </m:e>
                          <m:sub>
                            <m:r>
                              <a:rPr lang="en-US" sz="2000" i="1" kern="0">
                                <a:solidFill>
                                  <a:srgbClr val="000000"/>
                                </a:solidFill>
                                <a:latin typeface="Cambria Math" panose="02040503050406030204" pitchFamily="18" charset="0"/>
                              </a:rPr>
                              <m:t>𝑡</m:t>
                            </m:r>
                          </m:sub>
                        </m:sSub>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panose="02040503050406030204" pitchFamily="18" charset="0"/>
                              </a:rPr>
                              <m:t>− </m:t>
                            </m:r>
                            <m:r>
                              <a:rPr lang="en-US" sz="2000" i="1" kern="0">
                                <a:solidFill>
                                  <a:srgbClr val="000000"/>
                                </a:solidFill>
                                <a:latin typeface="Cambria Math" panose="02040503050406030204" pitchFamily="18" charset="0"/>
                              </a:rPr>
                              <m:t>𝑃𝑅</m:t>
                            </m:r>
                          </m:e>
                          <m:sub>
                            <m:r>
                              <a:rPr lang="en-US" sz="2000" i="1" kern="0">
                                <a:solidFill>
                                  <a:srgbClr val="000000"/>
                                </a:solidFill>
                                <a:latin typeface="Cambria Math" panose="02040503050406030204" pitchFamily="18" charset="0"/>
                              </a:rPr>
                              <m:t>𝑛</m:t>
                            </m:r>
                            <m:r>
                              <a:rPr lang="en-US" sz="2000" i="1" kern="0">
                                <a:solidFill>
                                  <a:srgbClr val="000000"/>
                                </a:solidFill>
                                <a:latin typeface="Cambria Math" panose="02040503050406030204" pitchFamily="18" charset="0"/>
                              </a:rPr>
                              <m:t>,</m:t>
                            </m:r>
                            <m:r>
                              <a:rPr lang="en-US" sz="2000" i="1" kern="0">
                                <a:solidFill>
                                  <a:srgbClr val="000000"/>
                                </a:solidFill>
                                <a:latin typeface="Cambria Math" panose="02040503050406030204" pitchFamily="18" charset="0"/>
                              </a:rPr>
                              <m:t>𝑇</m:t>
                            </m:r>
                          </m:sub>
                        </m:sSub>
                        <m:r>
                          <a:rPr lang="en-US" sz="2000" i="1" kern="0">
                            <a:solidFill>
                              <a:srgbClr val="000000"/>
                            </a:solidFill>
                            <a:latin typeface="Cambria Math" panose="02040503050406030204" pitchFamily="18" charset="0"/>
                          </a:rPr>
                          <m:t>∗(</m:t>
                        </m:r>
                        <m:r>
                          <a:rPr lang="en-US" sz="2000" i="1" kern="0">
                            <a:solidFill>
                              <a:srgbClr val="000000"/>
                            </a:solidFill>
                            <a:latin typeface="Cambria Math" panose="02040503050406030204" pitchFamily="18" charset="0"/>
                          </a:rPr>
                          <m:t>𝑐𝑜𝑛𝑡𝑟𝑎𝑐𝑡𝑅𝑉</m:t>
                        </m:r>
                        <m:r>
                          <a:rPr lang="en-US" sz="2000" i="1" kern="0">
                            <a:solidFill>
                              <a:srgbClr val="000000"/>
                            </a:solidFill>
                            <a:latin typeface="Cambria Math" panose="02040503050406030204" pitchFamily="18" charset="0"/>
                          </a:rPr>
                          <m:t>−</m:t>
                        </m:r>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panose="02040503050406030204" pitchFamily="18" charset="0"/>
                              </a:rPr>
                              <m:t>𝑚𝑎𝑟𝑘𝑒𝑡𝑅𝑉</m:t>
                            </m:r>
                          </m:e>
                          <m:sub>
                            <m:r>
                              <a:rPr lang="en-US" sz="2000" i="1" kern="0">
                                <a:solidFill>
                                  <a:srgbClr val="000000"/>
                                </a:solidFill>
                                <a:latin typeface="Cambria Math" panose="02040503050406030204" pitchFamily="18" charset="0"/>
                              </a:rPr>
                              <m:t>𝑛</m:t>
                            </m:r>
                            <m:r>
                              <a:rPr lang="en-US" sz="2000" i="1" kern="0">
                                <a:solidFill>
                                  <a:srgbClr val="000000"/>
                                </a:solidFill>
                                <a:latin typeface="Cambria Math" panose="02040503050406030204" pitchFamily="18" charset="0"/>
                              </a:rPr>
                              <m:t>,</m:t>
                            </m:r>
                            <m:r>
                              <a:rPr lang="en-US" sz="2000" i="1" kern="0">
                                <a:solidFill>
                                  <a:srgbClr val="000000"/>
                                </a:solidFill>
                                <a:latin typeface="Cambria Math" panose="02040503050406030204" pitchFamily="18" charset="0"/>
                              </a:rPr>
                              <m:t>𝑇</m:t>
                            </m:r>
                          </m:sub>
                        </m:sSub>
                        <m:r>
                          <a:rPr lang="en-US" sz="2000" i="1" kern="0">
                            <a:solidFill>
                              <a:srgbClr val="000000"/>
                            </a:solidFill>
                            <a:latin typeface="Cambria Math" panose="02040503050406030204" pitchFamily="18" charset="0"/>
                          </a:rPr>
                          <m:t>)</m:t>
                        </m:r>
                      </m:e>
                    </m:nary>
                  </m:oMath>
                </a14:m>
                <a:r>
                  <a:rPr lang="en-US" sz="2000" kern="0" dirty="0">
                    <a:solidFill>
                      <a:srgbClr val="000000"/>
                    </a:solidFill>
                    <a:latin typeface="Arial"/>
                  </a:rPr>
                  <a:t> </a:t>
                </a:r>
              </a:p>
              <a:p>
                <a:pPr defTabSz="914400" fontAlgn="base">
                  <a:spcBef>
                    <a:spcPct val="60000"/>
                  </a:spcBef>
                  <a:spcAft>
                    <a:spcPct val="0"/>
                  </a:spcAft>
                  <a:buClr>
                    <a:srgbClr val="009FDF"/>
                  </a:buClr>
                  <a:defRPr/>
                </a:pPr>
                <a:r>
                  <a:rPr lang="en-US" sz="2000" kern="0" dirty="0">
                    <a:solidFill>
                      <a:srgbClr val="000000"/>
                    </a:solidFill>
                    <a:latin typeface="Arial"/>
                  </a:rPr>
                  <a:t>And the optimal contractual residual value is:</a:t>
                </a:r>
              </a:p>
              <a:p>
                <a:pPr defTabSz="914400" fontAlgn="base">
                  <a:spcBef>
                    <a:spcPct val="60000"/>
                  </a:spcBef>
                  <a:spcAft>
                    <a:spcPct val="0"/>
                  </a:spcAft>
                  <a:buClr>
                    <a:srgbClr val="009FDF"/>
                  </a:buClr>
                  <a:defRPr/>
                </a:pPr>
                <a14:m>
                  <m:oMathPara xmlns:m="http://schemas.openxmlformats.org/officeDocument/2006/math">
                    <m:oMathParaPr>
                      <m:jc m:val="centerGroup"/>
                    </m:oMathParaPr>
                    <m:oMath xmlns:m="http://schemas.openxmlformats.org/officeDocument/2006/math">
                      <m:sSub>
                        <m:sSubPr>
                          <m:ctrlPr>
                            <a:rPr lang="en-US" sz="2000" i="1" kern="0">
                              <a:solidFill>
                                <a:srgbClr val="000000"/>
                              </a:solidFill>
                              <a:latin typeface="Cambria Math" panose="02040503050406030204" pitchFamily="18" charset="0"/>
                            </a:rPr>
                          </m:ctrlPr>
                        </m:sSubPr>
                        <m:e>
                          <m:r>
                            <m:rPr>
                              <m:nor/>
                            </m:rPr>
                            <a:rPr lang="en-US" sz="2000" i="1" kern="0">
                              <a:solidFill>
                                <a:srgbClr val="000000"/>
                              </a:solidFill>
                              <a:latin typeface="Cambria Math" panose="02040503050406030204" pitchFamily="18" charset="0"/>
                            </a:rPr>
                            <m:t>c</m:t>
                          </m:r>
                          <m:r>
                            <m:rPr>
                              <m:nor/>
                            </m:rPr>
                            <a:rPr lang="en-US" sz="2000" i="1" kern="0" dirty="0">
                              <a:solidFill>
                                <a:srgbClr val="000000"/>
                              </a:solidFill>
                              <a:latin typeface="Cambria Math" panose="02040503050406030204" pitchFamily="18" charset="0"/>
                            </a:rPr>
                            <m:t>ontractRV</m:t>
                          </m:r>
                          <m:r>
                            <m:rPr>
                              <m:nor/>
                            </m:rPr>
                            <a:rPr lang="en-US" sz="2000" i="1" kern="0" dirty="0">
                              <a:solidFill>
                                <a:srgbClr val="000000"/>
                              </a:solidFill>
                              <a:latin typeface="Cambria Math" panose="02040503050406030204" pitchFamily="18" charset="0"/>
                            </a:rPr>
                            <m:t>∗ =</m:t>
                          </m:r>
                          <m:r>
                            <a:rPr lang="en-US" sz="2000" i="1" kern="0">
                              <a:solidFill>
                                <a:srgbClr val="000000"/>
                              </a:solidFill>
                              <a:latin typeface="Cambria Math" panose="02040503050406030204" pitchFamily="18" charset="0"/>
                            </a:rPr>
                            <m:t>𝑀𝑎𝑥</m:t>
                          </m:r>
                        </m:e>
                        <m:sub>
                          <m:r>
                            <a:rPr lang="en-US" sz="2000" i="1" kern="0">
                              <a:solidFill>
                                <a:srgbClr val="000000"/>
                              </a:solidFill>
                              <a:latin typeface="Cambria Math" panose="02040503050406030204" pitchFamily="18" charset="0"/>
                            </a:rPr>
                            <m:t>𝑐𝑜𝑛𝑡𝑟𝑎𝑐𝑡𝑅𝑉</m:t>
                          </m:r>
                        </m:sub>
                      </m:sSub>
                      <m:r>
                        <a:rPr lang="en-US" sz="2000" i="1" kern="0">
                          <a:solidFill>
                            <a:srgbClr val="000000"/>
                          </a:solidFill>
                          <a:latin typeface="Cambria Math" panose="02040503050406030204" pitchFamily="18" charset="0"/>
                        </a:rPr>
                        <m:t> </m:t>
                      </m:r>
                      <m:nary>
                        <m:naryPr>
                          <m:chr m:val="∑"/>
                          <m:supHide m:val="on"/>
                          <m:ctrlPr>
                            <a:rPr lang="en-US" sz="2000" i="1" kern="0">
                              <a:solidFill>
                                <a:srgbClr val="000000"/>
                              </a:solidFill>
                              <a:latin typeface="Cambria Math" panose="02040503050406030204" pitchFamily="18" charset="0"/>
                            </a:rPr>
                          </m:ctrlPr>
                        </m:naryPr>
                        <m:sub>
                          <m:r>
                            <m:rPr>
                              <m:brk m:alnAt="7"/>
                            </m:rPr>
                            <a:rPr lang="en-US" sz="2000" i="1" kern="0">
                              <a:solidFill>
                                <a:srgbClr val="000000"/>
                              </a:solidFill>
                              <a:latin typeface="Cambria Math" panose="02040503050406030204" pitchFamily="18" charset="0"/>
                            </a:rPr>
                            <m:t>𝑁</m:t>
                          </m:r>
                        </m:sub>
                        <m:sup/>
                        <m:e>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panose="02040503050406030204" pitchFamily="18" charset="0"/>
                                </a:rPr>
                                <m:t>𝑃</m:t>
                              </m:r>
                            </m:e>
                            <m:sub>
                              <m:r>
                                <a:rPr lang="en-US" sz="2000" i="1" kern="0">
                                  <a:solidFill>
                                    <a:srgbClr val="000000"/>
                                  </a:solidFill>
                                  <a:latin typeface="Cambria Math" panose="02040503050406030204" pitchFamily="18" charset="0"/>
                                </a:rPr>
                                <m:t>𝑛</m:t>
                              </m:r>
                            </m:sub>
                          </m:sSub>
                          <m:r>
                            <a:rPr lang="en-US" sz="2000" i="1" kern="0">
                              <a:solidFill>
                                <a:srgbClr val="000000"/>
                              </a:solidFill>
                              <a:latin typeface="Cambria Math" panose="02040503050406030204" pitchFamily="18" charset="0"/>
                            </a:rPr>
                            <m:t> ∗ </m:t>
                          </m:r>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panose="02040503050406030204" pitchFamily="18" charset="0"/>
                                </a:rPr>
                                <m:t>𝐸</m:t>
                              </m:r>
                              <m:r>
                                <m:rPr>
                                  <m:sty m:val="p"/>
                                </m:rPr>
                                <a:rPr lang="el-GR" sz="2000" i="1" kern="0">
                                  <a:solidFill>
                                    <a:srgbClr val="000000"/>
                                  </a:solidFill>
                                  <a:latin typeface="Cambria Math" panose="02040503050406030204" pitchFamily="18" charset="0"/>
                                </a:rPr>
                                <m:t>π</m:t>
                              </m:r>
                            </m:e>
                            <m:sub>
                              <m:r>
                                <a:rPr lang="en-US" sz="2000" i="1" kern="0">
                                  <a:solidFill>
                                    <a:srgbClr val="000000"/>
                                  </a:solidFill>
                                  <a:latin typeface="Cambria Math" panose="02040503050406030204" pitchFamily="18" charset="0"/>
                                </a:rPr>
                                <m:t>𝑛</m:t>
                              </m:r>
                            </m:sub>
                          </m:sSub>
                          <m:r>
                            <a:rPr lang="en-US" sz="2000" i="1" kern="0">
                              <a:solidFill>
                                <a:srgbClr val="000000"/>
                              </a:solidFill>
                              <a:latin typeface="Cambria Math" panose="02040503050406030204" pitchFamily="18" charset="0"/>
                            </a:rPr>
                            <m:t> </m:t>
                          </m:r>
                        </m:e>
                      </m:nary>
                      <m:r>
                        <a:rPr lang="en-US" sz="2000" i="1" kern="0">
                          <a:solidFill>
                            <a:srgbClr val="000000"/>
                          </a:solidFill>
                          <a:latin typeface="Cambria Math" panose="02040503050406030204" pitchFamily="18" charset="0"/>
                        </a:rPr>
                        <m:t>  </m:t>
                      </m:r>
                    </m:oMath>
                  </m:oMathPara>
                </a14:m>
                <a:endParaRPr lang="en-US" sz="2000" i="1" kern="0" dirty="0">
                  <a:solidFill>
                    <a:srgbClr val="000000"/>
                  </a:solidFill>
                  <a:latin typeface="Cambria Math" panose="02040503050406030204" pitchFamily="18" charset="0"/>
                </a:endParaRPr>
              </a:p>
              <a:p>
                <a:pPr defTabSz="914400" fontAlgn="base">
                  <a:spcBef>
                    <a:spcPct val="60000"/>
                  </a:spcBef>
                  <a:spcAft>
                    <a:spcPct val="0"/>
                  </a:spcAft>
                  <a:buClr>
                    <a:srgbClr val="009FDF"/>
                  </a:buClr>
                  <a:defRPr/>
                </a:pPr>
                <a:r>
                  <a:rPr lang="en-US" sz="1700" i="1" kern="0" dirty="0">
                    <a:solidFill>
                      <a:srgbClr val="000000"/>
                    </a:solidFill>
                    <a:latin typeface="Cambria Math" panose="02040503050406030204" pitchFamily="18" charset="0"/>
                  </a:rPr>
                  <a:t>Where:</a:t>
                </a:r>
              </a:p>
              <a:p>
                <a:pPr defTabSz="914400" fontAlgn="base">
                  <a:spcAft>
                    <a:spcPct val="0"/>
                  </a:spcAft>
                  <a:buClr>
                    <a:srgbClr val="009FDF"/>
                  </a:buClr>
                  <a:defRPr/>
                </a:pPr>
                <a14:m>
                  <m:oMath xmlns:m="http://schemas.openxmlformats.org/officeDocument/2006/math">
                    <m:sSub>
                      <m:sSubPr>
                        <m:ctrlPr>
                          <a:rPr lang="en-US" sz="1700" i="1" kern="0">
                            <a:solidFill>
                              <a:srgbClr val="000000"/>
                            </a:solidFill>
                            <a:latin typeface="Cambria Math" panose="02040503050406030204" pitchFamily="18" charset="0"/>
                          </a:rPr>
                        </m:ctrlPr>
                      </m:sSubPr>
                      <m:e>
                        <m:r>
                          <a:rPr lang="en-US" sz="1700" i="1" kern="0">
                            <a:solidFill>
                              <a:srgbClr val="000000"/>
                            </a:solidFill>
                            <a:latin typeface="Cambria Math" panose="02040503050406030204" pitchFamily="18" charset="0"/>
                          </a:rPr>
                          <m:t>𝑖𝑛𝑡𝑒𝑟𝑒𝑠𝑡</m:t>
                        </m:r>
                      </m:e>
                      <m:sub>
                        <m:r>
                          <a:rPr lang="en-US" sz="1700" i="1" kern="0">
                            <a:solidFill>
                              <a:srgbClr val="000000"/>
                            </a:solidFill>
                            <a:latin typeface="Cambria Math" panose="02040503050406030204" pitchFamily="18" charset="0"/>
                          </a:rPr>
                          <m:t>𝑛</m:t>
                        </m:r>
                        <m:r>
                          <a:rPr lang="en-US" sz="1700" i="1" kern="0">
                            <a:solidFill>
                              <a:srgbClr val="000000"/>
                            </a:solidFill>
                            <a:latin typeface="Cambria Math" panose="02040503050406030204" pitchFamily="18" charset="0"/>
                          </a:rPr>
                          <m:t>,</m:t>
                        </m:r>
                        <m:r>
                          <a:rPr lang="en-US" sz="1700" i="1" kern="0">
                            <a:solidFill>
                              <a:srgbClr val="000000"/>
                            </a:solidFill>
                            <a:latin typeface="Cambria Math" panose="02040503050406030204" pitchFamily="18" charset="0"/>
                          </a:rPr>
                          <m:t>𝑡</m:t>
                        </m:r>
                      </m:sub>
                    </m:sSub>
                  </m:oMath>
                </a14:m>
                <a:r>
                  <a:rPr lang="en-US" sz="1700" i="1" kern="0" dirty="0">
                    <a:solidFill>
                      <a:srgbClr val="000000"/>
                    </a:solidFill>
                    <a:latin typeface="Cambria Math" panose="02040503050406030204" pitchFamily="18" charset="0"/>
                  </a:rPr>
                  <a:t> = Interest payment in economy n at time t </a:t>
                </a:r>
              </a:p>
              <a:p>
                <a:pPr defTabSz="914400" fontAlgn="base">
                  <a:spcAft>
                    <a:spcPct val="0"/>
                  </a:spcAft>
                  <a:buClr>
                    <a:srgbClr val="009FDF"/>
                  </a:buClr>
                  <a:defRPr/>
                </a:pPr>
                <a14:m>
                  <m:oMath xmlns:m="http://schemas.openxmlformats.org/officeDocument/2006/math">
                    <m:sSub>
                      <m:sSubPr>
                        <m:ctrlPr>
                          <a:rPr lang="en-US" sz="1700" i="1" kern="0">
                            <a:solidFill>
                              <a:srgbClr val="000000"/>
                            </a:solidFill>
                            <a:latin typeface="Cambria Math" panose="02040503050406030204" pitchFamily="18" charset="0"/>
                          </a:rPr>
                        </m:ctrlPr>
                      </m:sSubPr>
                      <m:e>
                        <m:r>
                          <a:rPr lang="en-US" sz="1700" i="1" kern="0">
                            <a:solidFill>
                              <a:srgbClr val="000000"/>
                            </a:solidFill>
                            <a:latin typeface="Cambria Math" panose="02040503050406030204" pitchFamily="18" charset="0"/>
                          </a:rPr>
                          <m:t>𝑃𝑅</m:t>
                        </m:r>
                      </m:e>
                      <m:sub>
                        <m:r>
                          <a:rPr lang="en-US" sz="1700" i="1" kern="0">
                            <a:solidFill>
                              <a:srgbClr val="000000"/>
                            </a:solidFill>
                            <a:latin typeface="Cambria Math" panose="02040503050406030204" pitchFamily="18" charset="0"/>
                          </a:rPr>
                          <m:t>𝑛</m:t>
                        </m:r>
                        <m:r>
                          <a:rPr lang="en-US" sz="1700" i="1" kern="0">
                            <a:solidFill>
                              <a:srgbClr val="000000"/>
                            </a:solidFill>
                            <a:latin typeface="Cambria Math" panose="02040503050406030204" pitchFamily="18" charset="0"/>
                          </a:rPr>
                          <m:t>,</m:t>
                        </m:r>
                        <m:r>
                          <a:rPr lang="en-US" sz="1700" i="1" kern="0">
                            <a:solidFill>
                              <a:srgbClr val="000000"/>
                            </a:solidFill>
                            <a:latin typeface="Cambria Math" panose="02040503050406030204" pitchFamily="18" charset="0"/>
                          </a:rPr>
                          <m:t>𝑇</m:t>
                        </m:r>
                      </m:sub>
                    </m:sSub>
                  </m:oMath>
                </a14:m>
                <a:r>
                  <a:rPr lang="en-US" sz="1700" i="1" kern="0" dirty="0">
                    <a:solidFill>
                      <a:srgbClr val="000000"/>
                    </a:solidFill>
                    <a:latin typeface="Cambria Math" panose="02040503050406030204" pitchFamily="18" charset="0"/>
                  </a:rPr>
                  <a:t> = Probability of return in economy n at lease end</a:t>
                </a:r>
              </a:p>
              <a:p>
                <a:pPr defTabSz="914400" fontAlgn="base">
                  <a:spcAft>
                    <a:spcPct val="0"/>
                  </a:spcAft>
                  <a:buClr>
                    <a:srgbClr val="009FDF"/>
                  </a:buClr>
                  <a:defRPr/>
                </a:pPr>
                <a14:m>
                  <m:oMath xmlns:m="http://schemas.openxmlformats.org/officeDocument/2006/math">
                    <m:sSub>
                      <m:sSubPr>
                        <m:ctrlPr>
                          <a:rPr lang="en-US" sz="1700" i="1" kern="0">
                            <a:solidFill>
                              <a:srgbClr val="000000"/>
                            </a:solidFill>
                            <a:latin typeface="Cambria Math" panose="02040503050406030204" pitchFamily="18" charset="0"/>
                          </a:rPr>
                        </m:ctrlPr>
                      </m:sSubPr>
                      <m:e>
                        <m:r>
                          <a:rPr lang="en-US" sz="1700" i="1" kern="0">
                            <a:solidFill>
                              <a:srgbClr val="000000"/>
                            </a:solidFill>
                            <a:latin typeface="Cambria Math" panose="02040503050406030204" pitchFamily="18" charset="0"/>
                          </a:rPr>
                          <m:t>𝑚𝑎𝑟𝑘𝑒𝑡𝑅𝑉</m:t>
                        </m:r>
                      </m:e>
                      <m:sub>
                        <m:r>
                          <a:rPr lang="en-US" sz="1700" i="1" kern="0">
                            <a:solidFill>
                              <a:srgbClr val="000000"/>
                            </a:solidFill>
                            <a:latin typeface="Cambria Math" panose="02040503050406030204" pitchFamily="18" charset="0"/>
                          </a:rPr>
                          <m:t>𝑛</m:t>
                        </m:r>
                        <m:r>
                          <a:rPr lang="en-US" sz="1700" i="1" kern="0">
                            <a:solidFill>
                              <a:srgbClr val="000000"/>
                            </a:solidFill>
                            <a:latin typeface="Cambria Math" panose="02040503050406030204" pitchFamily="18" charset="0"/>
                          </a:rPr>
                          <m:t>,</m:t>
                        </m:r>
                        <m:r>
                          <a:rPr lang="en-US" sz="1700" i="1" kern="0">
                            <a:solidFill>
                              <a:srgbClr val="000000"/>
                            </a:solidFill>
                            <a:latin typeface="Cambria Math" panose="02040503050406030204" pitchFamily="18" charset="0"/>
                          </a:rPr>
                          <m:t>𝑇</m:t>
                        </m:r>
                      </m:sub>
                    </m:sSub>
                  </m:oMath>
                </a14:m>
                <a:r>
                  <a:rPr lang="en-US" sz="1700" i="1" kern="0" dirty="0">
                    <a:solidFill>
                      <a:srgbClr val="000000"/>
                    </a:solidFill>
                    <a:latin typeface="Cambria Math" panose="02040503050406030204" pitchFamily="18" charset="0"/>
                  </a:rPr>
                  <a:t> = Expected sale price of vehicle in economy n at lease end</a:t>
                </a:r>
              </a:p>
              <a:p>
                <a:pPr defTabSz="914400" fontAlgn="base">
                  <a:spcAft>
                    <a:spcPct val="0"/>
                  </a:spcAft>
                  <a:buClr>
                    <a:srgbClr val="009FDF"/>
                  </a:buClr>
                  <a:defRPr/>
                </a:pPr>
                <a14:m>
                  <m:oMath xmlns:m="http://schemas.openxmlformats.org/officeDocument/2006/math">
                    <m:sSub>
                      <m:sSubPr>
                        <m:ctrlPr>
                          <a:rPr lang="en-US" sz="1700" i="1" kern="0">
                            <a:solidFill>
                              <a:srgbClr val="000000"/>
                            </a:solidFill>
                            <a:latin typeface="Cambria Math" panose="02040503050406030204" pitchFamily="18" charset="0"/>
                          </a:rPr>
                        </m:ctrlPr>
                      </m:sSubPr>
                      <m:e>
                        <m:r>
                          <a:rPr lang="en-US" sz="1700" i="1" kern="0">
                            <a:solidFill>
                              <a:srgbClr val="000000"/>
                            </a:solidFill>
                            <a:latin typeface="Cambria Math" panose="02040503050406030204" pitchFamily="18" charset="0"/>
                          </a:rPr>
                          <m:t>𝑃</m:t>
                        </m:r>
                      </m:e>
                      <m:sub>
                        <m:r>
                          <a:rPr lang="en-US" sz="1700" i="1" kern="0">
                            <a:solidFill>
                              <a:srgbClr val="000000"/>
                            </a:solidFill>
                            <a:latin typeface="Cambria Math" panose="02040503050406030204" pitchFamily="18" charset="0"/>
                          </a:rPr>
                          <m:t>𝑛</m:t>
                        </m:r>
                      </m:sub>
                    </m:sSub>
                  </m:oMath>
                </a14:m>
                <a:r>
                  <a:rPr lang="en-US" sz="1700" i="1" kern="0" dirty="0">
                    <a:solidFill>
                      <a:srgbClr val="000000"/>
                    </a:solidFill>
                    <a:latin typeface="Cambria Math" panose="02040503050406030204" pitchFamily="18" charset="0"/>
                  </a:rPr>
                  <a:t> = Probability of economy n</a:t>
                </a:r>
              </a:p>
              <a:p>
                <a:pPr defTabSz="914400" fontAlgn="base">
                  <a:spcBef>
                    <a:spcPct val="60000"/>
                  </a:spcBef>
                  <a:spcAft>
                    <a:spcPct val="0"/>
                  </a:spcAft>
                  <a:buClr>
                    <a:srgbClr val="009FDF"/>
                  </a:buClr>
                  <a:defRPr/>
                </a:pPr>
                <a:endParaRPr lang="en-US" sz="2000" i="1" kern="0" dirty="0">
                  <a:solidFill>
                    <a:srgbClr val="000000"/>
                  </a:solidFill>
                  <a:latin typeface="Cambria Math" panose="020405030504060302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509948" y="1353767"/>
                <a:ext cx="11098577" cy="2431550"/>
              </a:xfrm>
              <a:prstGeom prst="rect">
                <a:avLst/>
              </a:prstGeom>
              <a:blipFill>
                <a:blip r:embed="rId3"/>
                <a:stretch>
                  <a:fillRect l="-604" t="-1003" r="-165" b="-86466"/>
                </a:stretch>
              </a:blipFill>
            </p:spPr>
            <p:txBody>
              <a:bodyPr/>
              <a:lstStyle/>
              <a:p>
                <a:r>
                  <a:rPr lang="en-US">
                    <a:noFill/>
                  </a:rPr>
                  <a:t> </a:t>
                </a:r>
              </a:p>
            </p:txBody>
          </p:sp>
        </mc:Fallback>
      </mc:AlternateContent>
    </p:spTree>
    <p:extLst>
      <p:ext uri="{BB962C8B-B14F-4D97-AF65-F5344CB8AC3E}">
        <p14:creationId xmlns:p14="http://schemas.microsoft.com/office/powerpoint/2010/main" val="95700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a:xfrm>
            <a:off x="576433" y="635537"/>
            <a:ext cx="8229600" cy="523220"/>
          </a:xfrm>
        </p:spPr>
        <p:txBody>
          <a:bodyPr/>
          <a:lstStyle/>
          <a:p>
            <a:r>
              <a:rPr lang="en-US" noProof="1" smtClean="0"/>
              <a:t>Return Behavior Impacts Optimal Price</a:t>
            </a:r>
            <a:endParaRPr lang="en-US" noProof="1"/>
          </a:p>
        </p:txBody>
      </p:sp>
      <p:sp>
        <p:nvSpPr>
          <p:cNvPr id="84997" name="Text Box 5"/>
          <p:cNvSpPr txBox="1">
            <a:spLocks noChangeArrowheads="1"/>
          </p:cNvSpPr>
          <p:nvPr/>
        </p:nvSpPr>
        <p:spPr bwMode="gray">
          <a:xfrm>
            <a:off x="554531" y="5908913"/>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a:t>
            </a:r>
            <a:r>
              <a:rPr lang="en-US" sz="1650" dirty="0">
                <a:solidFill>
                  <a:srgbClr val="000000"/>
                </a:solidFill>
              </a:rPr>
              <a:t>Moody’s Analytics Auto Portfolio Analyzer</a:t>
            </a:r>
          </a:p>
        </p:txBody>
      </p:sp>
      <p:sp>
        <p:nvSpPr>
          <p:cNvPr id="85000" name="Text Box 8"/>
          <p:cNvSpPr txBox="1">
            <a:spLocks noChangeArrowheads="1"/>
          </p:cNvSpPr>
          <p:nvPr/>
        </p:nvSpPr>
        <p:spPr bwMode="gray">
          <a:xfrm>
            <a:off x="570402" y="1229611"/>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Expected profit and return rate by contract RV, 10K econ sims</a:t>
            </a:r>
          </a:p>
        </p:txBody>
      </p:sp>
      <p:grpSp>
        <p:nvGrpSpPr>
          <p:cNvPr id="6" name="Group 5"/>
          <p:cNvGrpSpPr/>
          <p:nvPr/>
        </p:nvGrpSpPr>
        <p:grpSpPr>
          <a:xfrm>
            <a:off x="449580" y="1322321"/>
            <a:ext cx="11121097" cy="4655010"/>
            <a:chOff x="449580" y="1322321"/>
            <a:chExt cx="8462036" cy="4655010"/>
          </a:xfrm>
        </p:grpSpPr>
        <p:graphicFrame>
          <p:nvGraphicFramePr>
            <p:cNvPr id="9" name="Object 2"/>
            <p:cNvGraphicFramePr>
              <a:graphicFrameLocks noChangeAspect="1"/>
            </p:cNvGraphicFramePr>
            <p:nvPr>
              <p:extLst>
                <p:ext uri="{D42A27DB-BD31-4B8C-83A1-F6EECF244321}">
                  <p14:modId xmlns:p14="http://schemas.microsoft.com/office/powerpoint/2010/main" val="1358952047"/>
                </p:ext>
              </p:extLst>
            </p:nvPr>
          </p:nvGraphicFramePr>
          <p:xfrm>
            <a:off x="449580" y="1322321"/>
            <a:ext cx="8462036" cy="4655010"/>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a:off x="4315649" y="1795396"/>
              <a:ext cx="12039" cy="355626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343681" y="3249436"/>
              <a:ext cx="6946231" cy="82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96561" y="4253213"/>
              <a:ext cx="64008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50595" y="4527159"/>
              <a:ext cx="2214592" cy="607197"/>
            </a:xfrm>
            <a:prstGeom prst="rect">
              <a:avLst/>
            </a:prstGeom>
            <a:solidFill>
              <a:srgbClr val="FFFFFF"/>
            </a:solidFill>
          </p:spPr>
          <p:txBody>
            <a:bodyPr wrap="square">
              <a:spAutoFit/>
            </a:bodyPr>
            <a:lstStyle/>
            <a:p>
              <a:r>
                <a:rPr lang="en-US" sz="1600" dirty="0">
                  <a:solidFill>
                    <a:schemeClr val="bg2"/>
                  </a:solidFill>
                </a:rPr>
                <a:t>Expected 2017 F150 Residual Value</a:t>
              </a:r>
            </a:p>
          </p:txBody>
        </p:sp>
      </p:grpSp>
    </p:spTree>
    <p:extLst>
      <p:ext uri="{BB962C8B-B14F-4D97-AF65-F5344CB8AC3E}">
        <p14:creationId xmlns:p14="http://schemas.microsoft.com/office/powerpoint/2010/main" val="3344939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a:xfrm>
            <a:off x="594018" y="626745"/>
            <a:ext cx="8229600" cy="523220"/>
          </a:xfrm>
        </p:spPr>
        <p:txBody>
          <a:bodyPr/>
          <a:lstStyle/>
          <a:p>
            <a:r>
              <a:rPr lang="en-US" noProof="1" smtClean="0"/>
              <a:t>Expected Profits Carry Unexpected Risk</a:t>
            </a:r>
            <a:endParaRPr lang="en-US" noProof="1"/>
          </a:p>
        </p:txBody>
      </p:sp>
      <p:sp>
        <p:nvSpPr>
          <p:cNvPr id="84997" name="Text Box 5"/>
          <p:cNvSpPr txBox="1">
            <a:spLocks noChangeArrowheads="1"/>
          </p:cNvSpPr>
          <p:nvPr/>
        </p:nvSpPr>
        <p:spPr bwMode="gray">
          <a:xfrm>
            <a:off x="572116" y="5900121"/>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a:t>
            </a:r>
            <a:r>
              <a:rPr lang="en-US" sz="1650" dirty="0">
                <a:solidFill>
                  <a:srgbClr val="000000"/>
                </a:solidFill>
              </a:rPr>
              <a:t>Moody’s Analytics Auto Portfolio Analyzer</a:t>
            </a:r>
          </a:p>
        </p:txBody>
      </p:sp>
      <p:sp>
        <p:nvSpPr>
          <p:cNvPr id="85000" name="Text Box 8"/>
          <p:cNvSpPr txBox="1">
            <a:spLocks noChangeArrowheads="1"/>
          </p:cNvSpPr>
          <p:nvPr/>
        </p:nvSpPr>
        <p:spPr bwMode="gray">
          <a:xfrm>
            <a:off x="587987" y="1220819"/>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rPr>
              <a:t>Expected and unexpected profit by contract RV, 10K econ sims</a:t>
            </a:r>
          </a:p>
        </p:txBody>
      </p:sp>
      <p:grpSp>
        <p:nvGrpSpPr>
          <p:cNvPr id="2" name="Group 1"/>
          <p:cNvGrpSpPr/>
          <p:nvPr/>
        </p:nvGrpSpPr>
        <p:grpSpPr>
          <a:xfrm>
            <a:off x="467165" y="1313529"/>
            <a:ext cx="11085927" cy="4655010"/>
            <a:chOff x="467165" y="1313529"/>
            <a:chExt cx="8462036" cy="4655010"/>
          </a:xfrm>
        </p:grpSpPr>
        <p:graphicFrame>
          <p:nvGraphicFramePr>
            <p:cNvPr id="9" name="Object 2"/>
            <p:cNvGraphicFramePr>
              <a:graphicFrameLocks noChangeAspect="1"/>
            </p:cNvGraphicFramePr>
            <p:nvPr>
              <p:extLst>
                <p:ext uri="{D42A27DB-BD31-4B8C-83A1-F6EECF244321}">
                  <p14:modId xmlns:p14="http://schemas.microsoft.com/office/powerpoint/2010/main" val="3862794285"/>
                </p:ext>
              </p:extLst>
            </p:nvPr>
          </p:nvGraphicFramePr>
          <p:xfrm>
            <a:off x="467165" y="1313529"/>
            <a:ext cx="8462036" cy="4655010"/>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a:off x="4528800" y="1883638"/>
              <a:ext cx="18537" cy="342483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254340" y="3581364"/>
              <a:ext cx="7111113" cy="1469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105897" y="4200991"/>
            <a:ext cx="682327" cy="251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31407" y="3785073"/>
            <a:ext cx="2122660" cy="584775"/>
          </a:xfrm>
          <a:prstGeom prst="rect">
            <a:avLst/>
          </a:prstGeom>
          <a:solidFill>
            <a:srgbClr val="FFFFFF"/>
          </a:solidFill>
        </p:spPr>
        <p:txBody>
          <a:bodyPr wrap="square">
            <a:spAutoFit/>
          </a:bodyPr>
          <a:lstStyle/>
          <a:p>
            <a:r>
              <a:rPr lang="en-US" sz="1600" dirty="0">
                <a:solidFill>
                  <a:schemeClr val="bg2"/>
                </a:solidFill>
              </a:rPr>
              <a:t>Expected 2017 F150 Residual Value</a:t>
            </a:r>
          </a:p>
        </p:txBody>
      </p:sp>
    </p:spTree>
    <p:extLst>
      <p:ext uri="{BB962C8B-B14F-4D97-AF65-F5344CB8AC3E}">
        <p14:creationId xmlns:p14="http://schemas.microsoft.com/office/powerpoint/2010/main" val="426389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613508" y="631192"/>
            <a:ext cx="8229600" cy="523220"/>
          </a:xfrm>
        </p:spPr>
        <p:txBody>
          <a:bodyPr/>
          <a:lstStyle/>
          <a:p>
            <a:r>
              <a:rPr lang="en-US" dirty="0" smtClean="0"/>
              <a:t>Very Little Option Value In Leasing Market</a:t>
            </a:r>
            <a:endParaRPr lang="en-US" noProof="1"/>
          </a:p>
        </p:txBody>
      </p:sp>
      <p:sp>
        <p:nvSpPr>
          <p:cNvPr id="80901" name="Text Box 5"/>
          <p:cNvSpPr txBox="1">
            <a:spLocks noChangeArrowheads="1"/>
          </p:cNvSpPr>
          <p:nvPr/>
        </p:nvSpPr>
        <p:spPr bwMode="gray">
          <a:xfrm>
            <a:off x="592495" y="5896946"/>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a:t>
            </a:r>
            <a:r>
              <a:rPr lang="en-US" sz="1650" dirty="0">
                <a:solidFill>
                  <a:srgbClr val="000000"/>
                </a:solidFill>
              </a:rPr>
              <a:t>Edgar Online, Moody’s Analytics Auto Portfolio Analyzer</a:t>
            </a:r>
          </a:p>
        </p:txBody>
      </p:sp>
      <p:sp>
        <p:nvSpPr>
          <p:cNvPr id="80907" name="Text Box 11"/>
          <p:cNvSpPr txBox="1">
            <a:spLocks noChangeArrowheads="1"/>
          </p:cNvSpPr>
          <p:nvPr/>
        </p:nvSpPr>
        <p:spPr bwMode="gray">
          <a:xfrm>
            <a:off x="607159" y="1221686"/>
            <a:ext cx="8226425" cy="45402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RV loss distributions for outstanding ABS leases Jan. 2018,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95" y="1675711"/>
            <a:ext cx="8250612" cy="4130567"/>
          </a:xfrm>
          <a:prstGeom prst="rect">
            <a:avLst/>
          </a:prstGeom>
        </p:spPr>
      </p:pic>
    </p:spTree>
    <p:extLst>
      <p:ext uri="{BB962C8B-B14F-4D97-AF65-F5344CB8AC3E}">
        <p14:creationId xmlns:p14="http://schemas.microsoft.com/office/powerpoint/2010/main" val="47840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07158" y="611065"/>
            <a:ext cx="8229600" cy="523220"/>
          </a:xfrm>
        </p:spPr>
        <p:txBody>
          <a:bodyPr/>
          <a:lstStyle/>
          <a:p>
            <a:r>
              <a:rPr lang="en-US" dirty="0"/>
              <a:t>Conclusion</a:t>
            </a:r>
          </a:p>
        </p:txBody>
      </p:sp>
      <p:sp>
        <p:nvSpPr>
          <p:cNvPr id="115716" name="Text Box 4"/>
          <p:cNvSpPr txBox="1">
            <a:spLocks noChangeArrowheads="1"/>
          </p:cNvSpPr>
          <p:nvPr/>
        </p:nvSpPr>
        <p:spPr bwMode="gray">
          <a:xfrm>
            <a:off x="1987551" y="1220646"/>
            <a:ext cx="8226425" cy="454025"/>
          </a:xfrm>
          <a:prstGeom prst="rect">
            <a:avLst/>
          </a:prstGeom>
          <a:noFill/>
          <a:ln w="9525">
            <a:noFill/>
            <a:miter lim="800000"/>
            <a:headEnd/>
            <a:tailEnd/>
          </a:ln>
          <a:effectLst/>
        </p:spPr>
        <p:txBody>
          <a:bodyPr lIns="0" tIns="0" rIns="0" bIns="0"/>
          <a:lstStyle/>
          <a:p>
            <a:pPr defTabSz="914400">
              <a:spcBef>
                <a:spcPct val="0"/>
              </a:spcBef>
              <a:defRPr/>
            </a:pPr>
            <a:endParaRPr lang="en-US" sz="2200" dirty="0">
              <a:solidFill>
                <a:srgbClr val="000000"/>
              </a:solidFill>
              <a:latin typeface="Arial"/>
            </a:endParaRPr>
          </a:p>
        </p:txBody>
      </p:sp>
      <p:sp>
        <p:nvSpPr>
          <p:cNvPr id="6" name="Rectangle 3"/>
          <p:cNvSpPr txBox="1">
            <a:spLocks noChangeArrowheads="1"/>
          </p:cNvSpPr>
          <p:nvPr/>
        </p:nvSpPr>
        <p:spPr>
          <a:xfrm>
            <a:off x="603983" y="1651810"/>
            <a:ext cx="8229600" cy="4065199"/>
          </a:xfrm>
          <a:prstGeom prst="rect">
            <a:avLst/>
          </a:prstGeom>
          <a:noFill/>
        </p:spPr>
        <p:txBody>
          <a:bodyPr/>
          <a:lstStyle/>
          <a:p>
            <a:pPr marL="230188" lvl="1" indent="-228600" defTabSz="914400" fontAlgn="base">
              <a:spcBef>
                <a:spcPct val="30000"/>
              </a:spcBef>
              <a:spcAft>
                <a:spcPct val="0"/>
              </a:spcAft>
              <a:buClr>
                <a:srgbClr val="46BEF5"/>
              </a:buClr>
              <a:buFont typeface="Arial" charset="0"/>
              <a:buChar char="»"/>
              <a:defRPr/>
            </a:pPr>
            <a:r>
              <a:rPr lang="en-US" sz="2000" kern="0" dirty="0">
                <a:solidFill>
                  <a:srgbClr val="000000"/>
                </a:solidFill>
              </a:rPr>
              <a:t>Simulated residual value distributions quantify unexpected losses and option value</a:t>
            </a:r>
          </a:p>
          <a:p>
            <a:pPr marL="455613" lvl="2" indent="-223838" defTabSz="914400" fontAlgn="base">
              <a:spcBef>
                <a:spcPct val="40000"/>
              </a:spcBef>
              <a:spcAft>
                <a:spcPct val="0"/>
              </a:spcAft>
              <a:buClr>
                <a:srgbClr val="46BEF5"/>
              </a:buClr>
              <a:buFont typeface="Arial" charset="0"/>
              <a:buChar char="–"/>
              <a:defRPr/>
            </a:pPr>
            <a:r>
              <a:rPr lang="en-US" sz="1600" kern="0" dirty="0">
                <a:solidFill>
                  <a:srgbClr val="000000"/>
                </a:solidFill>
                <a:latin typeface="Arial"/>
              </a:rPr>
              <a:t>This information can be used to better understand risks and rewards when setting residual values, leading to more efficient pricing strategies</a:t>
            </a:r>
          </a:p>
          <a:p>
            <a:pPr marL="455613" lvl="2" indent="-223838" defTabSz="914400" fontAlgn="base">
              <a:spcBef>
                <a:spcPct val="40000"/>
              </a:spcBef>
              <a:spcAft>
                <a:spcPct val="0"/>
              </a:spcAft>
              <a:buClr>
                <a:srgbClr val="46BEF5"/>
              </a:buClr>
              <a:buFont typeface="Arial" charset="0"/>
              <a:buChar char="–"/>
              <a:defRPr/>
            </a:pPr>
            <a:r>
              <a:rPr lang="en-US" sz="1600" kern="0" dirty="0">
                <a:solidFill>
                  <a:srgbClr val="000000"/>
                </a:solidFill>
              </a:rPr>
              <a:t>Unexpected losses and option values vary by macroeconomic sensitivity across vehicle types</a:t>
            </a:r>
            <a:endParaRPr lang="en-US" sz="1600" kern="0" dirty="0">
              <a:solidFill>
                <a:srgbClr val="000000"/>
              </a:solidFill>
              <a:latin typeface="Arial"/>
            </a:endParaRPr>
          </a:p>
          <a:p>
            <a:pPr marL="230188" lvl="1" indent="-228600" defTabSz="914400" fontAlgn="base">
              <a:spcBef>
                <a:spcPct val="30000"/>
              </a:spcBef>
              <a:spcAft>
                <a:spcPct val="0"/>
              </a:spcAft>
              <a:buClr>
                <a:srgbClr val="46BEF5"/>
              </a:buClr>
              <a:buFont typeface="Arial" charset="0"/>
              <a:buChar char="»"/>
              <a:defRPr/>
            </a:pPr>
            <a:r>
              <a:rPr lang="en-US" sz="2000" kern="0" dirty="0">
                <a:solidFill>
                  <a:srgbClr val="000000"/>
                </a:solidFill>
              </a:rPr>
              <a:t>The end-of-term return rate is a predictable and influential factor in managing residual value risk</a:t>
            </a:r>
          </a:p>
          <a:p>
            <a:pPr marL="230188" lvl="1" indent="-228600" defTabSz="914400" fontAlgn="base">
              <a:spcBef>
                <a:spcPct val="30000"/>
              </a:spcBef>
              <a:spcAft>
                <a:spcPct val="0"/>
              </a:spcAft>
              <a:buClr>
                <a:srgbClr val="46BEF5"/>
              </a:buClr>
              <a:buFont typeface="Arial" charset="0"/>
              <a:buChar char="»"/>
              <a:defRPr/>
            </a:pPr>
            <a:r>
              <a:rPr lang="en-US" sz="2000" kern="0" dirty="0">
                <a:solidFill>
                  <a:srgbClr val="000000"/>
                </a:solidFill>
              </a:rPr>
              <a:t>Residual value subvention, even if subsidized by the manufacturer, increases residual value risk by lowering option value</a:t>
            </a:r>
          </a:p>
          <a:p>
            <a:pPr marL="230188" lvl="1" indent="-228600" defTabSz="914400" fontAlgn="base">
              <a:spcBef>
                <a:spcPct val="30000"/>
              </a:spcBef>
              <a:spcAft>
                <a:spcPct val="0"/>
              </a:spcAft>
              <a:buClr>
                <a:srgbClr val="46BEF5"/>
              </a:buClr>
              <a:buFont typeface="Arial" charset="0"/>
              <a:buChar char="»"/>
              <a:defRPr/>
            </a:pPr>
            <a:r>
              <a:rPr lang="en-US" sz="2000" kern="0" dirty="0">
                <a:solidFill>
                  <a:srgbClr val="000000"/>
                </a:solidFill>
              </a:rPr>
              <a:t>A competitive leasing market has driven residual values too high, creating a high exposure to downside economic shocks</a:t>
            </a:r>
          </a:p>
          <a:p>
            <a:pPr marL="231775" lvl="2" defTabSz="914400" fontAlgn="base">
              <a:spcBef>
                <a:spcPct val="40000"/>
              </a:spcBef>
              <a:spcAft>
                <a:spcPct val="0"/>
              </a:spcAft>
              <a:buClr>
                <a:srgbClr val="46BEF5"/>
              </a:buClr>
              <a:defRPr/>
            </a:pPr>
            <a:endParaRPr lang="en-US" sz="1600" kern="0" dirty="0">
              <a:solidFill>
                <a:srgbClr val="000000"/>
              </a:solidFill>
              <a:latin typeface="Arial"/>
            </a:endParaRPr>
          </a:p>
          <a:p>
            <a:pPr marL="3201988" lvl="8" defTabSz="914400" fontAlgn="base">
              <a:spcBef>
                <a:spcPct val="30000"/>
              </a:spcBef>
              <a:spcAft>
                <a:spcPct val="0"/>
              </a:spcAft>
              <a:buClr>
                <a:srgbClr val="46BEF5"/>
              </a:buClr>
              <a:defRPr/>
            </a:pPr>
            <a:endParaRPr lang="en-US" sz="2000" b="1" kern="0" dirty="0">
              <a:solidFill>
                <a:srgbClr val="000000"/>
              </a:solidFill>
              <a:latin typeface="Arial"/>
            </a:endParaRPr>
          </a:p>
        </p:txBody>
      </p:sp>
    </p:spTree>
    <p:extLst>
      <p:ext uri="{BB962C8B-B14F-4D97-AF65-F5344CB8AC3E}">
        <p14:creationId xmlns:p14="http://schemas.microsoft.com/office/powerpoint/2010/main" val="1202965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98365" y="671050"/>
            <a:ext cx="8229600" cy="523220"/>
          </a:xfrm>
        </p:spPr>
        <p:txBody>
          <a:bodyPr/>
          <a:lstStyle/>
          <a:p>
            <a:r>
              <a:rPr lang="en-US" dirty="0"/>
              <a:t>Q&amp;A</a:t>
            </a:r>
          </a:p>
        </p:txBody>
      </p:sp>
      <p:sp>
        <p:nvSpPr>
          <p:cNvPr id="115716" name="Text Box 4"/>
          <p:cNvSpPr txBox="1">
            <a:spLocks noChangeArrowheads="1"/>
          </p:cNvSpPr>
          <p:nvPr/>
        </p:nvSpPr>
        <p:spPr bwMode="gray">
          <a:xfrm>
            <a:off x="1987551" y="1220646"/>
            <a:ext cx="8226425" cy="454025"/>
          </a:xfrm>
          <a:prstGeom prst="rect">
            <a:avLst/>
          </a:prstGeom>
          <a:noFill/>
          <a:ln w="9525">
            <a:noFill/>
            <a:miter lim="800000"/>
            <a:headEnd/>
            <a:tailEnd/>
          </a:ln>
          <a:effectLst/>
        </p:spPr>
        <p:txBody>
          <a:bodyPr lIns="0" tIns="0" rIns="0" bIns="0"/>
          <a:lstStyle/>
          <a:p>
            <a:pPr defTabSz="914400">
              <a:spcBef>
                <a:spcPct val="0"/>
              </a:spcBef>
              <a:defRPr/>
            </a:pPr>
            <a:endParaRPr lang="en-US" sz="2200" dirty="0">
              <a:solidFill>
                <a:srgbClr val="000000"/>
              </a:solidFill>
              <a:latin typeface="Arial"/>
            </a:endParaRPr>
          </a:p>
        </p:txBody>
      </p:sp>
      <p:sp>
        <p:nvSpPr>
          <p:cNvPr id="6" name="Rectangle 3"/>
          <p:cNvSpPr txBox="1">
            <a:spLocks noChangeArrowheads="1"/>
          </p:cNvSpPr>
          <p:nvPr/>
        </p:nvSpPr>
        <p:spPr>
          <a:xfrm>
            <a:off x="595190" y="1711795"/>
            <a:ext cx="8229600" cy="4065199"/>
          </a:xfrm>
          <a:prstGeom prst="rect">
            <a:avLst/>
          </a:prstGeom>
          <a:noFill/>
        </p:spPr>
        <p:txBody>
          <a:bodyPr/>
          <a:lstStyle/>
          <a:p>
            <a:pPr lvl="0" fontAlgn="base">
              <a:spcBef>
                <a:spcPct val="60000"/>
              </a:spcBef>
              <a:spcAft>
                <a:spcPct val="0"/>
              </a:spcAft>
              <a:buClr>
                <a:schemeClr val="folHlink"/>
              </a:buClr>
              <a:defRPr/>
            </a:pPr>
            <a:r>
              <a:rPr lang="en-US" sz="2000" kern="0" dirty="0">
                <a:solidFill>
                  <a:schemeClr val="bg2"/>
                </a:solidFill>
              </a:rPr>
              <a:t>Additional questions? </a:t>
            </a:r>
          </a:p>
          <a:p>
            <a:pPr lvl="0" fontAlgn="base">
              <a:spcBef>
                <a:spcPct val="60000"/>
              </a:spcBef>
              <a:spcAft>
                <a:spcPct val="0"/>
              </a:spcAft>
              <a:buClr>
                <a:schemeClr val="folHlink"/>
              </a:buClr>
              <a:defRPr/>
            </a:pPr>
            <a:r>
              <a:rPr lang="en-US" sz="2000" kern="0" dirty="0">
                <a:solidFill>
                  <a:schemeClr val="bg2"/>
                </a:solidFill>
              </a:rPr>
              <a:t>Send an email to </a:t>
            </a:r>
            <a:r>
              <a:rPr lang="en-US" sz="2000" kern="0" dirty="0">
                <a:hlinkClick r:id="rId3"/>
              </a:rPr>
              <a:t>help@economy.com</a:t>
            </a:r>
            <a:r>
              <a:rPr lang="en-US" sz="2000" kern="0" dirty="0"/>
              <a:t> </a:t>
            </a:r>
            <a:r>
              <a:rPr lang="en-US" sz="2000" kern="0" dirty="0">
                <a:solidFill>
                  <a:schemeClr val="bg2"/>
                </a:solidFill>
              </a:rPr>
              <a:t>or contact:</a:t>
            </a:r>
          </a:p>
          <a:p>
            <a:endParaRPr lang="en-US" sz="2000" dirty="0"/>
          </a:p>
          <a:p>
            <a:r>
              <a:rPr lang="en-US" sz="2000" dirty="0">
                <a:solidFill>
                  <a:schemeClr val="bg2"/>
                </a:solidFill>
              </a:rPr>
              <a:t>Alex Lowy</a:t>
            </a:r>
          </a:p>
          <a:p>
            <a:r>
              <a:rPr lang="en-US" sz="2000" dirty="0">
                <a:solidFill>
                  <a:schemeClr val="bg2"/>
                </a:solidFill>
              </a:rPr>
              <a:t>alexander.lowy@moodys.com</a:t>
            </a:r>
          </a:p>
          <a:p>
            <a:r>
              <a:rPr lang="en-US" sz="2000" dirty="0">
                <a:solidFill>
                  <a:schemeClr val="bg2"/>
                </a:solidFill>
              </a:rPr>
              <a:t>610-235-5206</a:t>
            </a:r>
          </a:p>
          <a:p>
            <a:endParaRPr lang="en-US" sz="2000" dirty="0">
              <a:solidFill>
                <a:schemeClr val="bg2"/>
              </a:solidFill>
            </a:endParaRPr>
          </a:p>
          <a:p>
            <a:endParaRPr lang="en-US" sz="2000" kern="0" dirty="0">
              <a:solidFill>
                <a:srgbClr val="000000"/>
              </a:solidFill>
            </a:endParaRPr>
          </a:p>
          <a:p>
            <a:endParaRPr lang="en-US" sz="2000" kern="0" dirty="0">
              <a:solidFill>
                <a:srgbClr val="000000"/>
              </a:solidFill>
            </a:endParaRPr>
          </a:p>
          <a:p>
            <a:endParaRPr lang="en-US" sz="2000" kern="0" dirty="0">
              <a:solidFill>
                <a:srgbClr val="000000"/>
              </a:solidFill>
            </a:endParaRPr>
          </a:p>
          <a:p>
            <a:endParaRPr lang="en-US" sz="2000" kern="0" dirty="0">
              <a:solidFill>
                <a:srgbClr val="000000"/>
              </a:solidFill>
            </a:endParaRPr>
          </a:p>
          <a:p>
            <a:r>
              <a:rPr lang="en-US" sz="2000" kern="0" dirty="0">
                <a:solidFill>
                  <a:srgbClr val="000000"/>
                </a:solidFill>
              </a:rPr>
              <a:t>Follow us: </a:t>
            </a:r>
            <a:r>
              <a:rPr lang="en-US" sz="2000" kern="0" dirty="0" err="1">
                <a:solidFill>
                  <a:srgbClr val="00B0F0"/>
                </a:solidFill>
              </a:rPr>
              <a:t>www.moodysanalytics.com</a:t>
            </a:r>
            <a:r>
              <a:rPr lang="en-US" sz="2000" kern="0" dirty="0">
                <a:solidFill>
                  <a:srgbClr val="00B0F0"/>
                </a:solidFill>
              </a:rPr>
              <a:t>/auto</a:t>
            </a:r>
            <a:endParaRPr lang="en-US" sz="2000" dirty="0">
              <a:solidFill>
                <a:srgbClr val="00B0F0"/>
              </a:solidFill>
            </a:endParaRPr>
          </a:p>
          <a:p>
            <a:pPr marL="231775" lvl="2" defTabSz="914400" fontAlgn="base">
              <a:spcBef>
                <a:spcPct val="40000"/>
              </a:spcBef>
              <a:spcAft>
                <a:spcPct val="0"/>
              </a:spcAft>
              <a:buClr>
                <a:srgbClr val="46BEF5"/>
              </a:buClr>
              <a:defRPr/>
            </a:pPr>
            <a:endParaRPr lang="en-US" sz="1600" kern="0" dirty="0">
              <a:solidFill>
                <a:srgbClr val="000000"/>
              </a:solidFill>
              <a:latin typeface="Arial"/>
            </a:endParaRPr>
          </a:p>
          <a:p>
            <a:pPr marL="3201988" lvl="8" defTabSz="914400" fontAlgn="base">
              <a:spcBef>
                <a:spcPct val="30000"/>
              </a:spcBef>
              <a:spcAft>
                <a:spcPct val="0"/>
              </a:spcAft>
              <a:buClr>
                <a:srgbClr val="46BEF5"/>
              </a:buClr>
              <a:defRPr/>
            </a:pPr>
            <a:endParaRPr lang="en-US" sz="2000" b="1" kern="0" dirty="0">
              <a:solidFill>
                <a:srgbClr val="000000"/>
              </a:solidFill>
              <a:latin typeface="Arial"/>
            </a:endParaRPr>
          </a:p>
        </p:txBody>
      </p:sp>
    </p:spTree>
    <p:extLst>
      <p:ext uri="{BB962C8B-B14F-4D97-AF65-F5344CB8AC3E}">
        <p14:creationId xmlns:p14="http://schemas.microsoft.com/office/powerpoint/2010/main" val="906473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moodysanalytics.com</a:t>
            </a:r>
            <a:endParaRPr lang="en-US" dirty="0"/>
          </a:p>
        </p:txBody>
      </p:sp>
      <p:sp>
        <p:nvSpPr>
          <p:cNvPr id="6" name="Text Placeholder 2"/>
          <p:cNvSpPr txBox="1">
            <a:spLocks/>
          </p:cNvSpPr>
          <p:nvPr/>
        </p:nvSpPr>
        <p:spPr>
          <a:xfrm>
            <a:off x="158182" y="3851031"/>
            <a:ext cx="2336897" cy="1929384"/>
          </a:xfrm>
          <a:prstGeom prst="rect">
            <a:avLst/>
          </a:prstGeom>
        </p:spPr>
        <p:txBody>
          <a:bodyPr vert="horz" lIns="457200" tIns="457200" rIns="228600" bIns="45720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United States</a:t>
            </a:r>
          </a:p>
          <a:p>
            <a:pPr>
              <a:spcBef>
                <a:spcPct val="0"/>
              </a:spcBef>
              <a:buClr>
                <a:srgbClr val="0028A0"/>
              </a:buClr>
              <a:defRPr/>
            </a:pPr>
            <a:r>
              <a:rPr lang="en-US" sz="1200" dirty="0">
                <a:solidFill>
                  <a:srgbClr val="FFFFFF"/>
                </a:solidFill>
              </a:rPr>
              <a:t>121 North Walnut Street</a:t>
            </a:r>
          </a:p>
          <a:p>
            <a:pPr>
              <a:spcBef>
                <a:spcPct val="0"/>
              </a:spcBef>
              <a:buClr>
                <a:srgbClr val="0028A0"/>
              </a:buClr>
              <a:defRPr/>
            </a:pPr>
            <a:r>
              <a:rPr lang="en-US" sz="1200" dirty="0">
                <a:solidFill>
                  <a:srgbClr val="FFFFFF"/>
                </a:solidFill>
              </a:rPr>
              <a:t>Suite 500</a:t>
            </a:r>
          </a:p>
          <a:p>
            <a:pPr>
              <a:spcBef>
                <a:spcPct val="0"/>
              </a:spcBef>
              <a:buClr>
                <a:srgbClr val="0028A0"/>
              </a:buClr>
              <a:defRPr/>
            </a:pPr>
            <a:r>
              <a:rPr lang="en-US" sz="1200" dirty="0">
                <a:solidFill>
                  <a:srgbClr val="FFFFFF"/>
                </a:solidFill>
              </a:rPr>
              <a:t>West Chester PA 19380</a:t>
            </a:r>
          </a:p>
          <a:p>
            <a:pPr>
              <a:spcBef>
                <a:spcPct val="0"/>
              </a:spcBef>
              <a:buClr>
                <a:srgbClr val="0028A0"/>
              </a:buClr>
              <a:defRPr/>
            </a:pPr>
            <a:r>
              <a:rPr lang="en-US" sz="1200" dirty="0">
                <a:solidFill>
                  <a:srgbClr val="FFFFFF"/>
                </a:solidFill>
              </a:rPr>
              <a:t>+1.610.235.5299</a:t>
            </a:r>
          </a:p>
        </p:txBody>
      </p:sp>
      <p:sp>
        <p:nvSpPr>
          <p:cNvPr id="7" name="Text Placeholder 3"/>
          <p:cNvSpPr txBox="1">
            <a:spLocks/>
          </p:cNvSpPr>
          <p:nvPr/>
        </p:nvSpPr>
        <p:spPr>
          <a:xfrm>
            <a:off x="2248381" y="3851031"/>
            <a:ext cx="1863901" cy="1929384"/>
          </a:xfrm>
          <a:prstGeom prst="rect">
            <a:avLst/>
          </a:prstGeom>
        </p:spPr>
        <p:txBody>
          <a:bodyPr vert="horz" lIns="228600" tIns="457200" rIns="228600" bIns="45720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United Kingdom</a:t>
            </a:r>
            <a:br>
              <a:rPr lang="en-US" sz="1200" dirty="0">
                <a:solidFill>
                  <a:srgbClr val="FFFFFF"/>
                </a:solidFill>
              </a:rPr>
            </a:br>
            <a:r>
              <a:rPr lang="en-US" sz="1200" dirty="0">
                <a:solidFill>
                  <a:srgbClr val="FFFFFF"/>
                </a:solidFill>
              </a:rPr>
              <a:t>One Canada Square </a:t>
            </a:r>
            <a:br>
              <a:rPr lang="en-US" sz="1200" dirty="0">
                <a:solidFill>
                  <a:srgbClr val="FFFFFF"/>
                </a:solidFill>
              </a:rPr>
            </a:br>
            <a:r>
              <a:rPr lang="en-US" sz="1200" dirty="0">
                <a:solidFill>
                  <a:srgbClr val="FFFFFF"/>
                </a:solidFill>
              </a:rPr>
              <a:t>Canary Wharf </a:t>
            </a:r>
            <a:br>
              <a:rPr lang="en-US" sz="1200" dirty="0">
                <a:solidFill>
                  <a:srgbClr val="FFFFFF"/>
                </a:solidFill>
              </a:rPr>
            </a:br>
            <a:r>
              <a:rPr lang="en-US" sz="1200" dirty="0">
                <a:solidFill>
                  <a:srgbClr val="FFFFFF"/>
                </a:solidFill>
              </a:rPr>
              <a:t>London E14 5FA</a:t>
            </a:r>
            <a:br>
              <a:rPr lang="en-US" sz="1200" dirty="0">
                <a:solidFill>
                  <a:srgbClr val="FFFFFF"/>
                </a:solidFill>
              </a:rPr>
            </a:br>
            <a:r>
              <a:rPr lang="en-US" sz="1200" dirty="0">
                <a:solidFill>
                  <a:srgbClr val="FFFFFF"/>
                </a:solidFill>
              </a:rPr>
              <a:t>+44.20.7772.5454</a:t>
            </a:r>
          </a:p>
        </p:txBody>
      </p:sp>
      <p:sp>
        <p:nvSpPr>
          <p:cNvPr id="12" name="Text Placeholder 6"/>
          <p:cNvSpPr txBox="1">
            <a:spLocks/>
          </p:cNvSpPr>
          <p:nvPr/>
        </p:nvSpPr>
        <p:spPr>
          <a:xfrm>
            <a:off x="3874085" y="3851031"/>
            <a:ext cx="2036769" cy="1929384"/>
          </a:xfrm>
          <a:prstGeom prst="rect">
            <a:avLst/>
          </a:prstGeom>
        </p:spPr>
        <p:txBody>
          <a:bodyPr vert="horz" lIns="228600" tIns="457200" rIns="457200" bIns="45720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Australia</a:t>
            </a:r>
            <a:br>
              <a:rPr lang="en-US" sz="1200" dirty="0">
                <a:solidFill>
                  <a:srgbClr val="FFFFFF"/>
                </a:solidFill>
              </a:rPr>
            </a:br>
            <a:r>
              <a:rPr lang="en-US" sz="1200" dirty="0">
                <a:solidFill>
                  <a:srgbClr val="FFFFFF"/>
                </a:solidFill>
              </a:rPr>
              <a:t>Level 10</a:t>
            </a:r>
            <a:br>
              <a:rPr lang="en-US" sz="1200" dirty="0">
                <a:solidFill>
                  <a:srgbClr val="FFFFFF"/>
                </a:solidFill>
              </a:rPr>
            </a:br>
            <a:r>
              <a:rPr lang="en-US" sz="1200" dirty="0">
                <a:solidFill>
                  <a:srgbClr val="FFFFFF"/>
                </a:solidFill>
              </a:rPr>
              <a:t>1 O'Connell Street</a:t>
            </a:r>
            <a:br>
              <a:rPr lang="en-US" sz="1200" dirty="0">
                <a:solidFill>
                  <a:srgbClr val="FFFFFF"/>
                </a:solidFill>
              </a:rPr>
            </a:br>
            <a:r>
              <a:rPr lang="en-US" sz="1200" dirty="0">
                <a:solidFill>
                  <a:srgbClr val="FFFFFF"/>
                </a:solidFill>
              </a:rPr>
              <a:t>Sydney, NSW, 2000</a:t>
            </a:r>
            <a:br>
              <a:rPr lang="en-US" sz="1200" dirty="0">
                <a:solidFill>
                  <a:srgbClr val="FFFFFF"/>
                </a:solidFill>
              </a:rPr>
            </a:br>
            <a:r>
              <a:rPr lang="en-US" sz="1200" dirty="0">
                <a:solidFill>
                  <a:srgbClr val="FFFFFF"/>
                </a:solidFill>
              </a:rPr>
              <a:t>Australia</a:t>
            </a:r>
            <a:br>
              <a:rPr lang="en-US" sz="1200" dirty="0">
                <a:solidFill>
                  <a:srgbClr val="FFFFFF"/>
                </a:solidFill>
              </a:rPr>
            </a:br>
            <a:r>
              <a:rPr lang="en-US" sz="1200" dirty="0">
                <a:solidFill>
                  <a:srgbClr val="FFFFFF"/>
                </a:solidFill>
              </a:rPr>
              <a:t>+61.2.9270.8111</a:t>
            </a:r>
          </a:p>
        </p:txBody>
      </p:sp>
      <p:sp>
        <p:nvSpPr>
          <p:cNvPr id="13" name="Text Placeholder 6"/>
          <p:cNvSpPr txBox="1">
            <a:spLocks/>
          </p:cNvSpPr>
          <p:nvPr/>
        </p:nvSpPr>
        <p:spPr>
          <a:xfrm>
            <a:off x="6893268" y="3851031"/>
            <a:ext cx="2425805" cy="1929384"/>
          </a:xfrm>
          <a:prstGeom prst="rect">
            <a:avLst/>
          </a:prstGeom>
        </p:spPr>
        <p:txBody>
          <a:bodyPr lIns="228600" tIns="457200" rIns="4572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vl2pPr marL="230188" indent="-228600" algn="l" rtl="0" eaLnBrk="1" fontAlgn="base" hangingPunct="1">
              <a:spcBef>
                <a:spcPct val="30000"/>
              </a:spcBef>
              <a:spcAft>
                <a:spcPct val="0"/>
              </a:spcAft>
              <a:buClr>
                <a:srgbClr val="46BEF5"/>
              </a:buClr>
              <a:buFont typeface="Arial" charset="0"/>
              <a:buChar char="»"/>
              <a:defRPr sz="2000">
                <a:solidFill>
                  <a:schemeClr val="tx1"/>
                </a:solidFill>
                <a:latin typeface="+mn-lt"/>
              </a:defRPr>
            </a:lvl2pPr>
            <a:lvl3pPr marL="455613" indent="-223838" algn="l" rtl="0" eaLnBrk="1" fontAlgn="base" hangingPunct="1">
              <a:spcBef>
                <a:spcPct val="40000"/>
              </a:spcBef>
              <a:spcAft>
                <a:spcPct val="0"/>
              </a:spcAft>
              <a:buClr>
                <a:srgbClr val="46BEF5"/>
              </a:buClr>
              <a:buFont typeface="Arial" charset="0"/>
              <a:buChar char="–"/>
              <a:defRPr sz="1600">
                <a:solidFill>
                  <a:schemeClr val="tx1"/>
                </a:solidFill>
                <a:latin typeface="+mn-lt"/>
              </a:defRPr>
            </a:lvl3pPr>
            <a:lvl4pPr marL="684213" indent="-227013" algn="l" rtl="0" eaLnBrk="1" fontAlgn="base" hangingPunct="1">
              <a:spcBef>
                <a:spcPct val="40000"/>
              </a:spcBef>
              <a:spcAft>
                <a:spcPct val="0"/>
              </a:spcAft>
              <a:buClr>
                <a:srgbClr val="46BEF5"/>
              </a:buClr>
              <a:buSzPct val="90000"/>
              <a:buFont typeface="Arial" charset="0"/>
              <a:buChar char="»"/>
              <a:defRPr sz="1200" baseline="0">
                <a:solidFill>
                  <a:schemeClr val="tx1"/>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r>
              <a:rPr lang="en-US" sz="1200" dirty="0"/>
              <a:t>Singapore</a:t>
            </a:r>
            <a:br>
              <a:rPr lang="en-US" sz="1200" dirty="0"/>
            </a:br>
            <a:r>
              <a:rPr lang="en-SG" sz="1200" dirty="0"/>
              <a:t>6 Shenton Way</a:t>
            </a:r>
            <a:endParaRPr lang="en-US" sz="1200" dirty="0"/>
          </a:p>
          <a:p>
            <a:r>
              <a:rPr lang="en-SG" sz="1200" dirty="0"/>
              <a:t>#14-08 OUE Downtown 2</a:t>
            </a:r>
            <a:endParaRPr lang="en-US" sz="1200" dirty="0"/>
          </a:p>
          <a:p>
            <a:r>
              <a:rPr lang="en-SG" sz="1200" dirty="0"/>
              <a:t>Singapore 068809</a:t>
            </a:r>
            <a:r>
              <a:rPr lang="en-US" sz="1200"/>
              <a:t/>
            </a:r>
            <a:br>
              <a:rPr lang="en-US" sz="1200"/>
            </a:br>
            <a:r>
              <a:rPr lang="en-US" sz="1200"/>
              <a:t>+65.6511.4400</a:t>
            </a:r>
            <a:endParaRPr lang="en-US" sz="1200" dirty="0"/>
          </a:p>
        </p:txBody>
      </p:sp>
      <p:sp>
        <p:nvSpPr>
          <p:cNvPr id="9" name="Text Placeholder 6"/>
          <p:cNvSpPr txBox="1">
            <a:spLocks/>
          </p:cNvSpPr>
          <p:nvPr/>
        </p:nvSpPr>
        <p:spPr>
          <a:xfrm>
            <a:off x="5450450" y="3853745"/>
            <a:ext cx="2753275" cy="2334554"/>
          </a:xfrm>
          <a:prstGeom prst="rect">
            <a:avLst/>
          </a:prstGeom>
        </p:spPr>
        <p:txBody>
          <a:bodyPr lIns="228600" tIns="457200" rIns="4572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vl2pPr marL="230188" indent="-228600" algn="l" rtl="0" eaLnBrk="1" fontAlgn="base" hangingPunct="1">
              <a:spcBef>
                <a:spcPct val="30000"/>
              </a:spcBef>
              <a:spcAft>
                <a:spcPct val="0"/>
              </a:spcAft>
              <a:buClr>
                <a:srgbClr val="46BEF5"/>
              </a:buClr>
              <a:buFont typeface="Arial" charset="0"/>
              <a:buChar char="»"/>
              <a:defRPr sz="2000">
                <a:solidFill>
                  <a:schemeClr val="tx1"/>
                </a:solidFill>
                <a:latin typeface="+mn-lt"/>
              </a:defRPr>
            </a:lvl2pPr>
            <a:lvl3pPr marL="455613" indent="-223838" algn="l" rtl="0" eaLnBrk="1" fontAlgn="base" hangingPunct="1">
              <a:spcBef>
                <a:spcPct val="40000"/>
              </a:spcBef>
              <a:spcAft>
                <a:spcPct val="0"/>
              </a:spcAft>
              <a:buClr>
                <a:srgbClr val="46BEF5"/>
              </a:buClr>
              <a:buFont typeface="Arial" charset="0"/>
              <a:buChar char="–"/>
              <a:defRPr sz="1600">
                <a:solidFill>
                  <a:schemeClr val="tx1"/>
                </a:solidFill>
                <a:latin typeface="+mn-lt"/>
              </a:defRPr>
            </a:lvl3pPr>
            <a:lvl4pPr marL="684213" indent="-227013" algn="l" rtl="0" eaLnBrk="1" fontAlgn="base" hangingPunct="1">
              <a:spcBef>
                <a:spcPct val="40000"/>
              </a:spcBef>
              <a:spcAft>
                <a:spcPct val="0"/>
              </a:spcAft>
              <a:buClr>
                <a:srgbClr val="46BEF5"/>
              </a:buClr>
              <a:buSzPct val="90000"/>
              <a:buFont typeface="Arial" charset="0"/>
              <a:buChar char="»"/>
              <a:defRPr sz="1200" baseline="0">
                <a:solidFill>
                  <a:schemeClr val="tx1"/>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lvl="0">
              <a:buClr>
                <a:srgbClr val="0028A0"/>
              </a:buClr>
              <a:defRPr/>
            </a:pPr>
            <a:r>
              <a:rPr lang="en-US" sz="1200" dirty="0"/>
              <a:t>Czech Republic</a:t>
            </a:r>
            <a:br>
              <a:rPr lang="en-US" sz="1200" dirty="0"/>
            </a:br>
            <a:r>
              <a:rPr lang="en-US" sz="1200" dirty="0" err="1"/>
              <a:t>Washingtonova</a:t>
            </a:r>
            <a:r>
              <a:rPr lang="en-US" sz="1200" dirty="0"/>
              <a:t> 17</a:t>
            </a:r>
            <a:br>
              <a:rPr lang="en-US" sz="1200" dirty="0"/>
            </a:br>
            <a:r>
              <a:rPr lang="en-US" sz="1200" dirty="0"/>
              <a:t>110 00 Prague 1</a:t>
            </a:r>
            <a:br>
              <a:rPr lang="en-US" sz="1200" dirty="0"/>
            </a:br>
            <a:r>
              <a:rPr lang="en-US" sz="1200" dirty="0"/>
              <a:t>Czech Republic</a:t>
            </a:r>
            <a:br>
              <a:rPr lang="en-US" sz="1200" dirty="0"/>
            </a:br>
            <a:r>
              <a:rPr lang="en-US" sz="1200" dirty="0"/>
              <a:t>+420.22.422.2929</a:t>
            </a:r>
          </a:p>
        </p:txBody>
      </p:sp>
    </p:spTree>
    <p:extLst>
      <p:ext uri="{BB962C8B-B14F-4D97-AF65-F5344CB8AC3E}">
        <p14:creationId xmlns:p14="http://schemas.microsoft.com/office/powerpoint/2010/main" val="1969909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97877" y="457201"/>
            <a:ext cx="10981592" cy="5303520"/>
          </a:xfrm>
        </p:spPr>
        <p:txBody>
          <a:bodyPr numCol="2" spcCol="274320"/>
          <a:lstStyle/>
          <a:p>
            <a:pPr>
              <a:spcBef>
                <a:spcPts val="600"/>
              </a:spcBef>
              <a:buClr>
                <a:srgbClr val="464B50"/>
              </a:buClr>
            </a:pPr>
            <a:r>
              <a:rPr lang="en-US" altLang="zh-CN" sz="650" dirty="0">
                <a:solidFill>
                  <a:srgbClr val="000000">
                    <a:lumMod val="65000"/>
                    <a:lumOff val="35000"/>
                  </a:srgbClr>
                </a:solidFill>
                <a:ea typeface="宋体" pitchFamily="1" charset="-122"/>
              </a:rPr>
              <a:t>© 2018 Moody’s Corporation, Moody’s Investors Service, Inc., Moody’s Analytics, Inc. and/or their licensors and affiliates (collectively, “MOODY’S”). All rights reserved.</a:t>
            </a:r>
          </a:p>
          <a:p>
            <a:pPr>
              <a:spcBef>
                <a:spcPts val="600"/>
              </a:spcBef>
              <a:buClr>
                <a:srgbClr val="464B50"/>
              </a:buClr>
            </a:pPr>
            <a:r>
              <a:rPr lang="en-US" sz="650" dirty="0">
                <a:solidFill>
                  <a:srgbClr val="000000">
                    <a:lumMod val="65000"/>
                    <a:lumOff val="35000"/>
                  </a:srgbClr>
                </a:solidFill>
              </a:rPr>
              <a:t>CREDIT RATINGS ISSUED BY MOODY'S INVESTORS SERVICE, INC. AND ITS RATINGS AFFILIATES (“MIS”) ARE MOODY’S CURRENT OPINIONS OF THE RELATIVE FUTURE CREDIT RISK OF ENTITIES, CREDIT COMMITMENTS, OR DEBT OR DEBT-LIKE SECURITIES, AND MOODY’S PUBLICATIONS MAY INCLUDE MOODY’S CURRENT OPINIONS OF THE RELATIVE FUTURE CREDIT RISK OF ENTITIES, CREDIT COMMITMENTS, OR DEBT OR DEBT-LIKE SECURITIES. MOODY’S DEFINES CREDIT RISK AS THE RISK THAT AN ENTITY MAY NOT MEET ITS CONTRACTUAL, FINANCIAL OBLIGATIONS AS THEY COME DUE AND ANY ESTIMATED FINANCIAL LOSS IN THE EVENT OF DEFAULT. CREDIT RATINGS DO NOT ADDRESS ANY OTHER RISK, INCLUDING BUT NOT LIMITED TO: LIQUIDITY RISK, MARKET VALUE RISK, OR PRICE VOLATILITY. CREDIT RATINGS AND MOODY’S OPINIONS INCLUDED IN MOODY’S PUBLICATIONS ARE NOT STATEMENTS OF CURRENT OR HISTORICAL FACT. MOODY’S PUBLICATIONS MAY ALSO INCLUDE QUANTITATIVE MODEL-BASED ESTIMATES OF CREDIT RISK AND RELATED OPINIONS OR COMMENTARY PUBLISHED BY MOODY’S ANALYTICS, INC. CREDIT RATINGS AND MOODY’S PUBLICATIONS DO NOT CONSTITUTE OR PROVIDE INVESTMENT OR FINANCIAL ADVICE, AND CREDIT RATINGS AND MOODY’S PUBLICATIONS ARE NOT AND DO NOT PROVIDE RECOMMENDATIONS TO PURCHASE, SELL, OR HOLD PARTICULAR SECURITIES. NEITHER CREDIT RATINGS NOR MOODY’S PUBLICATIONS COMMENT ON THE SUITABILITY OF AN INVESTMENT FOR ANY PARTICULAR INVESTOR. MOODY’S ISSUES ITS CREDIT RATINGS AND PUBLISHES MOODY’S PUBLICATIONS WITH THE EXPECTATION AND UNDERSTANDING THAT EACH INVESTOR WILL, WITH DUE CARE, MAKE ITS OWN STUDY AND EVALUATION OF EACH SECURITY THAT IS UNDER CONSIDERATION FOR PURCHASE, HOLDING, OR SALE. </a:t>
            </a:r>
          </a:p>
          <a:p>
            <a:pPr>
              <a:spcBef>
                <a:spcPts val="600"/>
              </a:spcBef>
              <a:buClr>
                <a:srgbClr val="464B50"/>
              </a:buClr>
            </a:pPr>
            <a:r>
              <a:rPr lang="en-US" sz="650" dirty="0">
                <a:solidFill>
                  <a:srgbClr val="000000">
                    <a:lumMod val="65000"/>
                    <a:lumOff val="35000"/>
                  </a:srgbClr>
                </a:solidFill>
              </a:rPr>
              <a:t>MOODY’S CREDIT RATINGS AND MOODY’S PUBLICATIONS ARE NOT INTENDED FOR USE BY RETAIL INVESTORS AND IT WOULD BE RECKLESS AND INAPPROPRIATE FOR RETAIL INVESTORS TO USE MOODY’S CREDIT RATINGS OR MOODY’S PUBLICATIONS WHEN MAKING AN </a:t>
            </a:r>
            <a:br>
              <a:rPr lang="en-US" sz="650" dirty="0">
                <a:solidFill>
                  <a:srgbClr val="000000">
                    <a:lumMod val="65000"/>
                    <a:lumOff val="35000"/>
                  </a:srgbClr>
                </a:solidFill>
              </a:rPr>
            </a:br>
            <a:r>
              <a:rPr lang="en-US" sz="650" dirty="0">
                <a:solidFill>
                  <a:srgbClr val="000000">
                    <a:lumMod val="65000"/>
                    <a:lumOff val="35000"/>
                  </a:srgbClr>
                </a:solidFill>
              </a:rPr>
              <a:t>INVESTMENT DECISION. IF IN DOUBT YOU SHOULD CONTACT YOUR FINANCIAL OR OTHER PROFESSIONAL ADVISER.</a:t>
            </a:r>
          </a:p>
          <a:p>
            <a:pPr>
              <a:spcBef>
                <a:spcPts val="600"/>
              </a:spcBef>
              <a:buClr>
                <a:srgbClr val="464B50"/>
              </a:buClr>
            </a:pPr>
            <a:r>
              <a:rPr lang="en-US" sz="650" dirty="0">
                <a:solidFill>
                  <a:srgbClr val="000000">
                    <a:lumMod val="65000"/>
                    <a:lumOff val="35000"/>
                  </a:srgbClr>
                </a:solidFill>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a:t>
            </a:r>
          </a:p>
          <a:p>
            <a:pPr>
              <a:spcBef>
                <a:spcPts val="600"/>
              </a:spcBef>
              <a:buClr>
                <a:srgbClr val="464B50"/>
              </a:buClr>
            </a:pPr>
            <a:r>
              <a:rPr lang="en-US" sz="650" dirty="0">
                <a:solidFill>
                  <a:srgbClr val="000000">
                    <a:lumMod val="65000"/>
                    <a:lumOff val="35000"/>
                  </a:srgbClr>
                </a:solidFill>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p>
          <a:p>
            <a:pPr>
              <a:spcBef>
                <a:spcPts val="600"/>
              </a:spcBef>
              <a:buClr>
                <a:srgbClr val="464B50"/>
              </a:buClr>
            </a:pPr>
            <a:r>
              <a:rPr lang="en-US" sz="650" dirty="0">
                <a:solidFill>
                  <a:srgbClr val="000000">
                    <a:lumMod val="65000"/>
                    <a:lumOff val="35000"/>
                  </a:srgbClr>
                </a:solidFill>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a:spcBef>
                <a:spcPts val="600"/>
              </a:spcBef>
              <a:buClr>
                <a:srgbClr val="464B50"/>
              </a:buClr>
            </a:pPr>
            <a:r>
              <a:rPr lang="en-US" sz="650" dirty="0">
                <a:solidFill>
                  <a:srgbClr val="000000">
                    <a:lumMod val="65000"/>
                    <a:lumOff val="35000"/>
                  </a:srgbClr>
                </a:solidFill>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a:spcBef>
                <a:spcPts val="600"/>
              </a:spcBef>
              <a:buClr>
                <a:srgbClr val="464B50"/>
              </a:buClr>
            </a:pPr>
            <a:r>
              <a:rPr lang="en-US" sz="650" dirty="0">
                <a:solidFill>
                  <a:srgbClr val="000000">
                    <a:lumMod val="65000"/>
                    <a:lumOff val="35000"/>
                  </a:srgbClr>
                </a:solidFill>
              </a:rPr>
              <a:t>NO WARRANTY, EXPRESS OR IMPLIED, AS TO THE ACCURACY, TIMELINESS, COMPLETENESS, MERCHANTABILITY OR FITNESS FOR ANY PARTICULAR PURPOSE OF ANY SUCH RATING OR OTHER OPINION OR INFORMATION IS GIVEN OR MADE BY MOODY’S IN ANY FORM OR MANNER WHATSOEVER.</a:t>
            </a:r>
          </a:p>
          <a:p>
            <a:pPr>
              <a:spcBef>
                <a:spcPts val="600"/>
              </a:spcBef>
              <a:buClr>
                <a:srgbClr val="464B50"/>
              </a:buClr>
            </a:pPr>
            <a:r>
              <a:rPr lang="en-US" sz="650" dirty="0">
                <a:solidFill>
                  <a:srgbClr val="000000">
                    <a:lumMod val="65000"/>
                    <a:lumOff val="35000"/>
                  </a:srgbClr>
                </a:solidFill>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rating, agreed to pay to Moody’s Investors Service, Inc. for appraisal and rating services rendered by it fees ranging from $1,500 to approximately $2,500,000. MCO and MIS also maintain policies and procedures to address the independence of MIS’s ratings and rating processes. Information regarding certain affiliations that may exist between directors of MCO and rated entities, and between entities who hold ratings from MIS and have also publicly reported to the SEC an ownership interest in MCO of more than 5%, is posted annually at </a:t>
            </a:r>
            <a:r>
              <a:rPr lang="en-US" sz="650" dirty="0">
                <a:solidFill>
                  <a:srgbClr val="000000">
                    <a:lumMod val="65000"/>
                    <a:lumOff val="35000"/>
                  </a:srgbClr>
                </a:solidFill>
                <a:ea typeface="宋体" pitchFamily="1" charset="-122"/>
              </a:rPr>
              <a:t>www.moodys.com</a:t>
            </a:r>
            <a:r>
              <a:rPr lang="en-US" sz="650" dirty="0">
                <a:solidFill>
                  <a:srgbClr val="000000">
                    <a:lumMod val="65000"/>
                    <a:lumOff val="35000"/>
                  </a:srgbClr>
                </a:solidFill>
              </a:rPr>
              <a:t> under the heading “Investor Relations — Corporate Governance — Director and Shareholder Affiliation Policy.”</a:t>
            </a:r>
          </a:p>
          <a:p>
            <a:pPr>
              <a:spcBef>
                <a:spcPts val="600"/>
              </a:spcBef>
              <a:buClr>
                <a:srgbClr val="464B50"/>
              </a:buClr>
            </a:pPr>
            <a:r>
              <a:rPr lang="en-US" sz="650" dirty="0">
                <a:solidFill>
                  <a:srgbClr val="000000">
                    <a:lumMod val="65000"/>
                    <a:lumOff val="35000"/>
                  </a:srgbClr>
                </a:solidFill>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 It would be reckless and inappropriate for retail investors to use MOODY’S credit ratings or publications when making an investment decision. If in doubt you should contact your financial or other professional adviser.</a:t>
            </a:r>
          </a:p>
          <a:p>
            <a:pPr>
              <a:spcBef>
                <a:spcPts val="600"/>
              </a:spcBef>
              <a:buClr>
                <a:srgbClr val="464B50"/>
              </a:buClr>
            </a:pPr>
            <a:r>
              <a:rPr lang="en-US" sz="650" dirty="0">
                <a:solidFill>
                  <a:srgbClr val="000000">
                    <a:lumMod val="65000"/>
                    <a:lumOff val="35000"/>
                  </a:srgbClr>
                </a:solidFill>
              </a:rPr>
              <a:t>Additional 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are assigned by an entity that is not a NRSRO and, consequently, the rated obligation will not qualify for certain types of treatment under U.S. laws. MJKK and MSFJ are credit rating agencies registered with the </a:t>
            </a:r>
            <a:br>
              <a:rPr lang="en-US" sz="650" dirty="0">
                <a:solidFill>
                  <a:srgbClr val="000000">
                    <a:lumMod val="65000"/>
                    <a:lumOff val="35000"/>
                  </a:srgbClr>
                </a:solidFill>
              </a:rPr>
            </a:br>
            <a:r>
              <a:rPr lang="en-US" sz="650" dirty="0">
                <a:solidFill>
                  <a:srgbClr val="000000">
                    <a:lumMod val="65000"/>
                    <a:lumOff val="35000"/>
                  </a:srgbClr>
                </a:solidFill>
              </a:rPr>
              <a:t>Japan Financial Services Agency and their registration numbers are FSA Commissioner (Ratings) No. 2 </a:t>
            </a:r>
            <a:br>
              <a:rPr lang="en-US" sz="650" dirty="0">
                <a:solidFill>
                  <a:srgbClr val="000000">
                    <a:lumMod val="65000"/>
                    <a:lumOff val="35000"/>
                  </a:srgbClr>
                </a:solidFill>
              </a:rPr>
            </a:br>
            <a:r>
              <a:rPr lang="en-US" sz="650" dirty="0">
                <a:solidFill>
                  <a:srgbClr val="000000">
                    <a:lumMod val="65000"/>
                    <a:lumOff val="35000"/>
                  </a:srgbClr>
                </a:solidFill>
              </a:rPr>
              <a:t>and 3 respectively.</a:t>
            </a:r>
          </a:p>
          <a:p>
            <a:pPr>
              <a:spcBef>
                <a:spcPts val="600"/>
              </a:spcBef>
              <a:buClr>
                <a:srgbClr val="464B50"/>
              </a:buClr>
            </a:pPr>
            <a:r>
              <a:rPr lang="en-US" sz="650" dirty="0">
                <a:solidFill>
                  <a:srgbClr val="000000">
                    <a:lumMod val="65000"/>
                    <a:lumOff val="35000"/>
                  </a:srgbClr>
                </a:solidFill>
              </a:rPr>
              <a:t>MJKK or MSFJ (as applicable) hereby disclose that most issuers of debt securities (including corporate and municipal bonds, debentures, notes and commercial paper) and preferred stock rated by MJKK or MSFJ (as applicable) have, prior to assignment of any rating, agreed to pay to MJKK or MSFJ (as applicable) for appraisal and rating services rendered by it fees ranging from JPY200,000 to approximately JPY350,000,000.</a:t>
            </a:r>
          </a:p>
          <a:p>
            <a:pPr>
              <a:spcBef>
                <a:spcPts val="600"/>
              </a:spcBef>
              <a:buClr>
                <a:srgbClr val="464B50"/>
              </a:buClr>
            </a:pPr>
            <a:r>
              <a:rPr lang="en-US" sz="650" dirty="0">
                <a:solidFill>
                  <a:srgbClr val="000000">
                    <a:lumMod val="65000"/>
                    <a:lumOff val="35000"/>
                  </a:srgbClr>
                </a:solidFill>
              </a:rPr>
              <a:t>MJKK and MSFJ also maintain policies and procedures to address Japanese regulatory requirements.</a:t>
            </a:r>
            <a:endParaRPr lang="en-US" altLang="zh-CN" sz="650" dirty="0">
              <a:solidFill>
                <a:srgbClr val="000000">
                  <a:lumMod val="65000"/>
                  <a:lumOff val="35000"/>
                </a:srgbClr>
              </a:solidFill>
              <a:ea typeface="宋体" pitchFamily="1" charset="-122"/>
            </a:endParaRPr>
          </a:p>
        </p:txBody>
      </p:sp>
    </p:spTree>
    <p:extLst>
      <p:ext uri="{BB962C8B-B14F-4D97-AF65-F5344CB8AC3E}">
        <p14:creationId xmlns:p14="http://schemas.microsoft.com/office/powerpoint/2010/main" val="376403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2089794" y="2196930"/>
            <a:ext cx="6012977" cy="674370"/>
          </a:xfrm>
        </p:spPr>
        <p:txBody>
          <a:bodyPr/>
          <a:lstStyle/>
          <a:p>
            <a:r>
              <a:rPr lang="en-US" sz="1350" b="1" dirty="0"/>
              <a:t>Michael </a:t>
            </a:r>
            <a:r>
              <a:rPr lang="en-US" sz="1350" b="1" dirty="0" err="1"/>
              <a:t>Vogan</a:t>
            </a:r>
            <a:r>
              <a:rPr lang="en-US" sz="1350" b="1" dirty="0"/>
              <a:t> </a:t>
            </a:r>
            <a:r>
              <a:rPr lang="en-US" sz="1350" dirty="0"/>
              <a:t>is an Assistant Director, Lead Auto Economist. He analyzes the impact of the economy on the auto industry and credit markets and manages the Moody’s Analytics residual vehicle value forecast models.</a:t>
            </a:r>
          </a:p>
        </p:txBody>
      </p:sp>
      <p:sp>
        <p:nvSpPr>
          <p:cNvPr id="5" name="Content Placeholder 5"/>
          <p:cNvSpPr>
            <a:spLocks noGrp="1"/>
          </p:cNvSpPr>
          <p:nvPr>
            <p:ph idx="1"/>
          </p:nvPr>
        </p:nvSpPr>
        <p:spPr>
          <a:xfrm>
            <a:off x="2089793" y="4092889"/>
            <a:ext cx="6012977" cy="674370"/>
          </a:xfrm>
        </p:spPr>
        <p:txBody>
          <a:bodyPr/>
          <a:lstStyle/>
          <a:p>
            <a:r>
              <a:rPr lang="en-US" sz="1400" b="1" dirty="0"/>
              <a:t>Alex Lowy </a:t>
            </a:r>
            <a:r>
              <a:rPr lang="en-US" sz="1400" dirty="0"/>
              <a:t>is a Regional Account Associate with Moody’s Analytics, focusing on the firm’s auto loss-forecasting solutions. Alex supports clients using Moody’s Analytics residual value forecasting and credit loss models as well as scenario forecasting tools.</a:t>
            </a:r>
            <a:endParaRPr lang="en-US" sz="1350" dirty="0"/>
          </a:p>
        </p:txBody>
      </p:sp>
      <p:grpSp>
        <p:nvGrpSpPr>
          <p:cNvPr id="12" name="Group 11"/>
          <p:cNvGrpSpPr/>
          <p:nvPr/>
        </p:nvGrpSpPr>
        <p:grpSpPr>
          <a:xfrm>
            <a:off x="374033" y="1801716"/>
            <a:ext cx="1428750" cy="1428750"/>
            <a:chOff x="300764" y="1854470"/>
            <a:chExt cx="1428750" cy="142875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64" y="1854470"/>
              <a:ext cx="1428750" cy="1428750"/>
            </a:xfrm>
            <a:prstGeom prst="rect">
              <a:avLst/>
            </a:prstGeom>
          </p:spPr>
        </p:pic>
        <p:sp>
          <p:nvSpPr>
            <p:cNvPr id="10" name="Oval 9"/>
            <p:cNvSpPr/>
            <p:nvPr/>
          </p:nvSpPr>
          <p:spPr>
            <a:xfrm>
              <a:off x="423191" y="1914905"/>
              <a:ext cx="1183896" cy="1183896"/>
            </a:xfrm>
            <a:prstGeom prst="ellipse">
              <a:avLst/>
            </a:prstGeom>
            <a:no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74033" y="3862932"/>
            <a:ext cx="1428750" cy="1428750"/>
            <a:chOff x="300764" y="3884690"/>
            <a:chExt cx="1428750" cy="142875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64" y="3884690"/>
              <a:ext cx="1428750" cy="1428750"/>
            </a:xfrm>
            <a:prstGeom prst="rect">
              <a:avLst/>
            </a:prstGeom>
          </p:spPr>
        </p:pic>
        <p:sp>
          <p:nvSpPr>
            <p:cNvPr id="11" name="Oval 10"/>
            <p:cNvSpPr/>
            <p:nvPr/>
          </p:nvSpPr>
          <p:spPr>
            <a:xfrm>
              <a:off x="423191" y="4007117"/>
              <a:ext cx="1183896" cy="1183896"/>
            </a:xfrm>
            <a:prstGeom prst="ellipse">
              <a:avLst/>
            </a:prstGeom>
            <a:no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3"/>
          <p:cNvSpPr>
            <a:spLocks noGrp="1"/>
          </p:cNvSpPr>
          <p:nvPr>
            <p:ph type="title"/>
          </p:nvPr>
        </p:nvSpPr>
        <p:spPr/>
        <p:txBody>
          <a:bodyPr/>
          <a:lstStyle/>
          <a:p>
            <a:r>
              <a:rPr lang="en-US" dirty="0" smtClean="0"/>
              <a:t>Presenters</a:t>
            </a:r>
            <a:endParaRPr lang="en-US" dirty="0"/>
          </a:p>
        </p:txBody>
      </p:sp>
    </p:spTree>
    <p:extLst>
      <p:ext uri="{BB962C8B-B14F-4D97-AF65-F5344CB8AC3E}">
        <p14:creationId xmlns:p14="http://schemas.microsoft.com/office/powerpoint/2010/main" val="4065137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ext Box 4"/>
          <p:cNvSpPr txBox="1">
            <a:spLocks noChangeArrowheads="1"/>
          </p:cNvSpPr>
          <p:nvPr/>
        </p:nvSpPr>
        <p:spPr bwMode="gray">
          <a:xfrm>
            <a:off x="1987551" y="1220646"/>
            <a:ext cx="8226425" cy="454025"/>
          </a:xfrm>
          <a:prstGeom prst="rect">
            <a:avLst/>
          </a:prstGeom>
          <a:noFill/>
          <a:ln w="9525">
            <a:noFill/>
            <a:miter lim="800000"/>
            <a:headEnd/>
            <a:tailEnd/>
          </a:ln>
          <a:effectLst/>
        </p:spPr>
        <p:txBody>
          <a:bodyPr lIns="0" tIns="0" rIns="0" bIns="0"/>
          <a:lstStyle/>
          <a:p>
            <a:pPr defTabSz="914400">
              <a:spcBef>
                <a:spcPct val="0"/>
              </a:spcBef>
              <a:defRPr/>
            </a:pPr>
            <a:endParaRPr lang="en-US" sz="2200" dirty="0">
              <a:solidFill>
                <a:srgbClr val="000000"/>
              </a:solidFill>
              <a:latin typeface="Arial"/>
            </a:endParaRPr>
          </a:p>
        </p:txBody>
      </p:sp>
      <p:sp>
        <p:nvSpPr>
          <p:cNvPr id="6" name="Rectangle 3"/>
          <p:cNvSpPr txBox="1">
            <a:spLocks noChangeArrowheads="1"/>
          </p:cNvSpPr>
          <p:nvPr/>
        </p:nvSpPr>
        <p:spPr>
          <a:xfrm>
            <a:off x="516060" y="1661219"/>
            <a:ext cx="9350052" cy="4065199"/>
          </a:xfrm>
          <a:prstGeom prst="rect">
            <a:avLst/>
          </a:prstGeom>
          <a:noFill/>
        </p:spPr>
        <p:txBody>
          <a:bodyPr/>
          <a:lstStyle/>
          <a:p>
            <a:pPr marL="230188" lvl="1" indent="-228600" defTabSz="914400" fontAlgn="base">
              <a:lnSpc>
                <a:spcPct val="150000"/>
              </a:lnSpc>
              <a:spcBef>
                <a:spcPct val="30000"/>
              </a:spcBef>
              <a:spcAft>
                <a:spcPct val="0"/>
              </a:spcAft>
              <a:buClr>
                <a:srgbClr val="46BEF5"/>
              </a:buClr>
              <a:buFont typeface="Arial" charset="0"/>
              <a:buChar char="»"/>
              <a:defRPr/>
            </a:pPr>
            <a:r>
              <a:rPr lang="en-US" sz="2000" kern="0" dirty="0">
                <a:solidFill>
                  <a:srgbClr val="000000"/>
                </a:solidFill>
              </a:rPr>
              <a:t>What has been driving increased residual value losses?</a:t>
            </a:r>
          </a:p>
          <a:p>
            <a:pPr marL="230188" lvl="1" indent="-228600" defTabSz="914400" fontAlgn="base">
              <a:lnSpc>
                <a:spcPct val="150000"/>
              </a:lnSpc>
              <a:spcBef>
                <a:spcPct val="30000"/>
              </a:spcBef>
              <a:spcAft>
                <a:spcPct val="0"/>
              </a:spcAft>
              <a:buClr>
                <a:srgbClr val="46BEF5"/>
              </a:buClr>
              <a:buFont typeface="Arial" charset="0"/>
              <a:buChar char="»"/>
              <a:defRPr/>
            </a:pPr>
            <a:r>
              <a:rPr lang="en-US" sz="2000" kern="0" dirty="0">
                <a:solidFill>
                  <a:srgbClr val="000000"/>
                </a:solidFill>
              </a:rPr>
              <a:t>How should residual value risk be measured?</a:t>
            </a:r>
          </a:p>
          <a:p>
            <a:pPr marL="230188" lvl="1" indent="-228600" defTabSz="914400" fontAlgn="base">
              <a:lnSpc>
                <a:spcPct val="150000"/>
              </a:lnSpc>
              <a:spcBef>
                <a:spcPct val="30000"/>
              </a:spcBef>
              <a:spcAft>
                <a:spcPct val="0"/>
              </a:spcAft>
              <a:buClr>
                <a:srgbClr val="46BEF5"/>
              </a:buClr>
              <a:buFont typeface="Arial" charset="0"/>
              <a:buChar char="»"/>
              <a:defRPr/>
            </a:pPr>
            <a:r>
              <a:rPr lang="en-US" sz="2000" kern="0" dirty="0">
                <a:solidFill>
                  <a:srgbClr val="000000"/>
                </a:solidFill>
              </a:rPr>
              <a:t>How much value can be assigned to the end-of-term option to buy?</a:t>
            </a:r>
          </a:p>
          <a:p>
            <a:pPr marL="230188" lvl="1" indent="-228600" defTabSz="914400" fontAlgn="base">
              <a:lnSpc>
                <a:spcPct val="150000"/>
              </a:lnSpc>
              <a:spcBef>
                <a:spcPct val="30000"/>
              </a:spcBef>
              <a:spcAft>
                <a:spcPct val="0"/>
              </a:spcAft>
              <a:buClr>
                <a:srgbClr val="46BEF5"/>
              </a:buClr>
              <a:buFont typeface="Arial" charset="0"/>
              <a:buChar char="»"/>
              <a:defRPr/>
            </a:pPr>
            <a:r>
              <a:rPr lang="en-US" sz="2000" kern="0" dirty="0">
                <a:solidFill>
                  <a:srgbClr val="000000"/>
                </a:solidFill>
              </a:rPr>
              <a:t>Are certain vehicles riskier than others?</a:t>
            </a:r>
          </a:p>
          <a:p>
            <a:pPr marL="230188" lvl="1" indent="-228600" defTabSz="914400" fontAlgn="base">
              <a:lnSpc>
                <a:spcPct val="150000"/>
              </a:lnSpc>
              <a:spcBef>
                <a:spcPct val="30000"/>
              </a:spcBef>
              <a:spcAft>
                <a:spcPct val="0"/>
              </a:spcAft>
              <a:buClr>
                <a:srgbClr val="46BEF5"/>
              </a:buClr>
              <a:buFont typeface="Arial" charset="0"/>
              <a:buChar char="»"/>
              <a:defRPr/>
            </a:pPr>
            <a:r>
              <a:rPr lang="en-US" sz="2000" kern="0" dirty="0">
                <a:solidFill>
                  <a:srgbClr val="000000"/>
                </a:solidFill>
              </a:rPr>
              <a:t>What is the optimal residual value given possible future economies?</a:t>
            </a:r>
          </a:p>
          <a:p>
            <a:pPr marL="230188" lvl="1" indent="-228600" defTabSz="914400" fontAlgn="base">
              <a:lnSpc>
                <a:spcPct val="150000"/>
              </a:lnSpc>
              <a:spcBef>
                <a:spcPct val="30000"/>
              </a:spcBef>
              <a:spcAft>
                <a:spcPct val="0"/>
              </a:spcAft>
              <a:buClr>
                <a:srgbClr val="46BEF5"/>
              </a:buClr>
              <a:buFont typeface="Arial" charset="0"/>
              <a:buChar char="»"/>
              <a:defRPr/>
            </a:pPr>
            <a:r>
              <a:rPr lang="en-US" sz="1900" kern="0" dirty="0">
                <a:solidFill>
                  <a:srgbClr val="000000"/>
                </a:solidFill>
                <a:latin typeface="+mj-lt"/>
              </a:rPr>
              <a:t>How is the market positioned in terms of expected and unexpected losses?</a:t>
            </a:r>
          </a:p>
          <a:p>
            <a:pPr marL="231775" lvl="2" defTabSz="914400" fontAlgn="base">
              <a:spcBef>
                <a:spcPct val="40000"/>
              </a:spcBef>
              <a:spcAft>
                <a:spcPct val="0"/>
              </a:spcAft>
              <a:buClr>
                <a:srgbClr val="46BEF5"/>
              </a:buClr>
              <a:defRPr/>
            </a:pPr>
            <a:endParaRPr lang="en-US" sz="1900" kern="0" dirty="0">
              <a:solidFill>
                <a:srgbClr val="000000"/>
              </a:solidFill>
              <a:latin typeface="+mj-lt"/>
            </a:endParaRPr>
          </a:p>
          <a:p>
            <a:pPr marL="3201988" lvl="8" defTabSz="914400" fontAlgn="base">
              <a:spcBef>
                <a:spcPct val="30000"/>
              </a:spcBef>
              <a:spcAft>
                <a:spcPct val="0"/>
              </a:spcAft>
              <a:buClr>
                <a:srgbClr val="46BEF5"/>
              </a:buClr>
              <a:defRPr/>
            </a:pPr>
            <a:endParaRPr lang="en-US" sz="2000" b="1" kern="0" dirty="0">
              <a:solidFill>
                <a:srgbClr val="000000"/>
              </a:solidFill>
              <a:latin typeface="Arial"/>
            </a:endParaRPr>
          </a:p>
        </p:txBody>
      </p:sp>
      <p:sp>
        <p:nvSpPr>
          <p:cNvPr id="2" name="Title 1"/>
          <p:cNvSpPr>
            <a:spLocks noGrp="1"/>
          </p:cNvSpPr>
          <p:nvPr>
            <p:ph type="title"/>
          </p:nvPr>
        </p:nvSpPr>
        <p:spPr/>
        <p:txBody>
          <a:bodyPr/>
          <a:lstStyle/>
          <a:p>
            <a:r>
              <a:rPr lang="en-US" dirty="0"/>
              <a:t>Questions to Consider</a:t>
            </a:r>
          </a:p>
        </p:txBody>
      </p:sp>
    </p:spTree>
    <p:extLst>
      <p:ext uri="{BB962C8B-B14F-4D97-AF65-F5344CB8AC3E}">
        <p14:creationId xmlns:p14="http://schemas.microsoft.com/office/powerpoint/2010/main" val="176749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344396927"/>
              </p:ext>
            </p:extLst>
          </p:nvPr>
        </p:nvGraphicFramePr>
        <p:xfrm>
          <a:off x="237392" y="1297723"/>
          <a:ext cx="11333285" cy="4613275"/>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Rectangle 3"/>
          <p:cNvSpPr>
            <a:spLocks noGrp="1" noChangeArrowheads="1"/>
          </p:cNvSpPr>
          <p:nvPr>
            <p:ph type="title"/>
          </p:nvPr>
        </p:nvSpPr>
        <p:spPr>
          <a:xfrm>
            <a:off x="605669" y="619541"/>
            <a:ext cx="8229600" cy="523220"/>
          </a:xfrm>
        </p:spPr>
        <p:txBody>
          <a:bodyPr/>
          <a:lstStyle/>
          <a:p>
            <a:r>
              <a:rPr lang="en-US" dirty="0"/>
              <a:t>Residual Values – Anything Can Happen</a:t>
            </a:r>
            <a:endParaRPr lang="en-US" noProof="1"/>
          </a:p>
        </p:txBody>
      </p:sp>
      <p:sp>
        <p:nvSpPr>
          <p:cNvPr id="222212" name="Text Box 4"/>
          <p:cNvSpPr txBox="1">
            <a:spLocks noChangeArrowheads="1"/>
          </p:cNvSpPr>
          <p:nvPr/>
        </p:nvSpPr>
        <p:spPr bwMode="gray">
          <a:xfrm>
            <a:off x="571840" y="5888154"/>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NADA, Moody’s Analytics</a:t>
            </a:r>
          </a:p>
        </p:txBody>
      </p:sp>
      <p:sp>
        <p:nvSpPr>
          <p:cNvPr id="222215" name="Text Box 7"/>
          <p:cNvSpPr txBox="1">
            <a:spLocks noChangeArrowheads="1"/>
          </p:cNvSpPr>
          <p:nvPr/>
        </p:nvSpPr>
        <p:spPr bwMode="gray">
          <a:xfrm>
            <a:off x="603130" y="1212029"/>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MA Retention Value Index, Jan. 2010 = 100, by econ. scenario</a:t>
            </a:r>
          </a:p>
        </p:txBody>
      </p:sp>
      <p:cxnSp>
        <p:nvCxnSpPr>
          <p:cNvPr id="3" name="Straight Connector 2"/>
          <p:cNvCxnSpPr/>
          <p:nvPr/>
        </p:nvCxnSpPr>
        <p:spPr>
          <a:xfrm flipV="1">
            <a:off x="8699260" y="1809091"/>
            <a:ext cx="0" cy="34850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18986" y="3857814"/>
            <a:ext cx="1031965" cy="307777"/>
          </a:xfrm>
          <a:prstGeom prst="rect">
            <a:avLst/>
          </a:prstGeom>
          <a:noFill/>
        </p:spPr>
        <p:txBody>
          <a:bodyPr wrap="square" lIns="0" tIns="0" rIns="0" bIns="0" rtlCol="0">
            <a:spAutoFit/>
          </a:bodyPr>
          <a:lstStyle/>
          <a:p>
            <a:r>
              <a:rPr lang="en-US" sz="2000" dirty="0">
                <a:solidFill>
                  <a:schemeClr val="bg2"/>
                </a:solidFill>
              </a:rPr>
              <a:t>Forecast</a:t>
            </a:r>
          </a:p>
        </p:txBody>
      </p:sp>
    </p:spTree>
    <p:extLst>
      <p:ext uri="{BB962C8B-B14F-4D97-AF65-F5344CB8AC3E}">
        <p14:creationId xmlns:p14="http://schemas.microsoft.com/office/powerpoint/2010/main" val="1364750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2023565968"/>
              </p:ext>
            </p:extLst>
          </p:nvPr>
        </p:nvGraphicFramePr>
        <p:xfrm>
          <a:off x="193431" y="1306515"/>
          <a:ext cx="11394832" cy="4613275"/>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Rectangle 3"/>
          <p:cNvSpPr>
            <a:spLocks noGrp="1" noChangeArrowheads="1"/>
          </p:cNvSpPr>
          <p:nvPr>
            <p:ph type="title"/>
          </p:nvPr>
        </p:nvSpPr>
        <p:spPr>
          <a:xfrm>
            <a:off x="614461" y="628333"/>
            <a:ext cx="8229600" cy="523220"/>
          </a:xfrm>
        </p:spPr>
        <p:txBody>
          <a:bodyPr/>
          <a:lstStyle/>
          <a:p>
            <a:r>
              <a:rPr lang="en-US" dirty="0"/>
              <a:t>Auto Lease Residuals Were Inflated…</a:t>
            </a:r>
            <a:endParaRPr lang="en-US" noProof="1"/>
          </a:p>
        </p:txBody>
      </p:sp>
      <p:sp>
        <p:nvSpPr>
          <p:cNvPr id="222212" name="Text Box 4"/>
          <p:cNvSpPr txBox="1">
            <a:spLocks noChangeArrowheads="1"/>
          </p:cNvSpPr>
          <p:nvPr/>
        </p:nvSpPr>
        <p:spPr bwMode="gray">
          <a:xfrm>
            <a:off x="580632" y="5896946"/>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Edgar Online, Moody’s Analytics</a:t>
            </a:r>
          </a:p>
        </p:txBody>
      </p:sp>
      <p:sp>
        <p:nvSpPr>
          <p:cNvPr id="222215" name="Text Box 7"/>
          <p:cNvSpPr txBox="1">
            <a:spLocks noChangeArrowheads="1"/>
          </p:cNvSpPr>
          <p:nvPr/>
        </p:nvSpPr>
        <p:spPr bwMode="gray">
          <a:xfrm>
            <a:off x="611922" y="1220821"/>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Avg. inflation of contract over base RV, %, by orig. date</a:t>
            </a:r>
          </a:p>
        </p:txBody>
      </p:sp>
    </p:spTree>
    <p:extLst>
      <p:ext uri="{BB962C8B-B14F-4D97-AF65-F5344CB8AC3E}">
        <p14:creationId xmlns:p14="http://schemas.microsoft.com/office/powerpoint/2010/main" val="976470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p:cNvGraphicFramePr>
          <p:nvPr>
            <p:extLst>
              <p:ext uri="{D42A27DB-BD31-4B8C-83A1-F6EECF244321}">
                <p14:modId xmlns:p14="http://schemas.microsoft.com/office/powerpoint/2010/main" val="4040272567"/>
              </p:ext>
            </p:extLst>
          </p:nvPr>
        </p:nvGraphicFramePr>
        <p:xfrm>
          <a:off x="442767" y="1460059"/>
          <a:ext cx="11171871" cy="4453061"/>
        </p:xfrm>
        <a:graphic>
          <a:graphicData uri="http://schemas.openxmlformats.org/drawingml/2006/chart">
            <c:chart xmlns:c="http://schemas.openxmlformats.org/drawingml/2006/chart" xmlns:r="http://schemas.openxmlformats.org/officeDocument/2006/relationships" r:id="rId3"/>
          </a:graphicData>
        </a:graphic>
      </p:graphicFrame>
      <p:sp>
        <p:nvSpPr>
          <p:cNvPr id="87043" name="Rectangle 3"/>
          <p:cNvSpPr>
            <a:spLocks noGrp="1" noChangeArrowheads="1"/>
          </p:cNvSpPr>
          <p:nvPr>
            <p:ph type="title"/>
          </p:nvPr>
        </p:nvSpPr>
        <p:spPr>
          <a:xfrm>
            <a:off x="570499" y="654709"/>
            <a:ext cx="8229600" cy="523220"/>
          </a:xfrm>
        </p:spPr>
        <p:txBody>
          <a:bodyPr/>
          <a:lstStyle/>
          <a:p>
            <a:r>
              <a:rPr lang="en-US" dirty="0"/>
              <a:t>… Creating Residual Value Losses </a:t>
            </a:r>
            <a:endParaRPr lang="en-US" noProof="1"/>
          </a:p>
        </p:txBody>
      </p:sp>
      <p:sp>
        <p:nvSpPr>
          <p:cNvPr id="87044" name="Text Box 4"/>
          <p:cNvSpPr txBox="1">
            <a:spLocks noChangeArrowheads="1"/>
          </p:cNvSpPr>
          <p:nvPr/>
        </p:nvSpPr>
        <p:spPr bwMode="gray">
          <a:xfrm>
            <a:off x="569547" y="1247196"/>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Est. RV losses on returned vehicles in 2017 by RV source</a:t>
            </a:r>
          </a:p>
        </p:txBody>
      </p:sp>
      <p:sp>
        <p:nvSpPr>
          <p:cNvPr id="87045" name="Text Box 5"/>
          <p:cNvSpPr txBox="1">
            <a:spLocks noChangeArrowheads="1"/>
          </p:cNvSpPr>
          <p:nvPr/>
        </p:nvSpPr>
        <p:spPr bwMode="gray">
          <a:xfrm>
            <a:off x="544044" y="5926029"/>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rPr>
              <a:t>Sources: NADA, Edgar Online, Moody’s Analytics</a:t>
            </a:r>
          </a:p>
        </p:txBody>
      </p:sp>
    </p:spTree>
    <p:extLst>
      <p:ext uri="{BB962C8B-B14F-4D97-AF65-F5344CB8AC3E}">
        <p14:creationId xmlns:p14="http://schemas.microsoft.com/office/powerpoint/2010/main" val="44510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34530" y="1523635"/>
            <a:ext cx="9366819" cy="4448175"/>
          </a:xfrm>
          <a:prstGeom prst="rect">
            <a:avLst/>
          </a:prstGeom>
        </p:spPr>
      </p:pic>
      <p:sp>
        <p:nvSpPr>
          <p:cNvPr id="84995" name="Rectangle 3"/>
          <p:cNvSpPr>
            <a:spLocks noGrp="1" noChangeArrowheads="1"/>
          </p:cNvSpPr>
          <p:nvPr>
            <p:ph type="title"/>
          </p:nvPr>
        </p:nvSpPr>
        <p:spPr>
          <a:xfrm>
            <a:off x="594017" y="644329"/>
            <a:ext cx="8229600" cy="523220"/>
          </a:xfrm>
        </p:spPr>
        <p:txBody>
          <a:bodyPr/>
          <a:lstStyle/>
          <a:p>
            <a:r>
              <a:rPr lang="en-US" noProof="1"/>
              <a:t>Economic Simulation Quantifies Risk</a:t>
            </a:r>
          </a:p>
        </p:txBody>
      </p:sp>
      <p:sp>
        <p:nvSpPr>
          <p:cNvPr id="84997" name="Text Box 5"/>
          <p:cNvSpPr txBox="1">
            <a:spLocks noChangeArrowheads="1"/>
          </p:cNvSpPr>
          <p:nvPr/>
        </p:nvSpPr>
        <p:spPr bwMode="gray">
          <a:xfrm>
            <a:off x="572115" y="5917705"/>
            <a:ext cx="8305800" cy="253916"/>
          </a:xfrm>
          <a:prstGeom prst="rect">
            <a:avLst/>
          </a:prstGeom>
          <a:noFill/>
          <a:ln w="9525">
            <a:noFill/>
            <a:miter lim="800000"/>
            <a:headEnd/>
            <a:tailEnd/>
          </a:ln>
          <a:effectLst/>
        </p:spPr>
        <p:txBody>
          <a:bodyPr lIns="0" tIns="0" rIns="0" bIns="0" anchor="b">
            <a:spAutoFit/>
          </a:bodyPr>
          <a:lstStyle/>
          <a:p>
            <a:pPr defTabSz="914400">
              <a:spcBef>
                <a:spcPct val="0"/>
              </a:spcBef>
              <a:defRPr/>
            </a:pPr>
            <a:r>
              <a:rPr lang="en-US" sz="1650" dirty="0">
                <a:solidFill>
                  <a:srgbClr val="000000"/>
                </a:solidFill>
                <a:latin typeface="Arial"/>
              </a:rPr>
              <a:t>Sources: NADA, Moody’s Analytics Auto Portfolio Analyzer</a:t>
            </a:r>
          </a:p>
        </p:txBody>
      </p:sp>
      <p:sp>
        <p:nvSpPr>
          <p:cNvPr id="85000" name="Text Box 8"/>
          <p:cNvSpPr txBox="1">
            <a:spLocks noChangeArrowheads="1"/>
          </p:cNvSpPr>
          <p:nvPr/>
        </p:nvSpPr>
        <p:spPr bwMode="gray">
          <a:xfrm>
            <a:off x="611802" y="1240161"/>
            <a:ext cx="8226425" cy="47307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39 month residual value forecast, 10K econ sims</a:t>
            </a:r>
          </a:p>
        </p:txBody>
      </p:sp>
      <p:cxnSp>
        <p:nvCxnSpPr>
          <p:cNvPr id="17" name="Straight Connector 16"/>
          <p:cNvCxnSpPr/>
          <p:nvPr/>
        </p:nvCxnSpPr>
        <p:spPr>
          <a:xfrm flipV="1">
            <a:off x="5254636" y="1902399"/>
            <a:ext cx="7256" cy="2618799"/>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17305" y="1884403"/>
            <a:ext cx="2103120" cy="246221"/>
          </a:xfrm>
          <a:prstGeom prst="rect">
            <a:avLst/>
          </a:prstGeom>
          <a:solidFill>
            <a:srgbClr val="FFFFFF"/>
          </a:solidFill>
        </p:spPr>
        <p:txBody>
          <a:bodyPr wrap="square" lIns="0" tIns="0" rIns="0" bIns="0" rtlCol="0">
            <a:spAutoFit/>
          </a:bodyPr>
          <a:lstStyle/>
          <a:p>
            <a:r>
              <a:rPr lang="en-US" sz="1600" dirty="0">
                <a:solidFill>
                  <a:schemeClr val="bg2"/>
                </a:solidFill>
              </a:rPr>
              <a:t>Unexpected RV loss</a:t>
            </a:r>
          </a:p>
        </p:txBody>
      </p:sp>
      <p:sp>
        <p:nvSpPr>
          <p:cNvPr id="25" name="TextBox 24"/>
          <p:cNvSpPr txBox="1"/>
          <p:nvPr/>
        </p:nvSpPr>
        <p:spPr>
          <a:xfrm>
            <a:off x="6116459" y="1880119"/>
            <a:ext cx="2180593" cy="254790"/>
          </a:xfrm>
          <a:prstGeom prst="rect">
            <a:avLst/>
          </a:prstGeom>
          <a:solidFill>
            <a:srgbClr val="FFFFFF"/>
          </a:solidFill>
        </p:spPr>
        <p:txBody>
          <a:bodyPr wrap="square" lIns="0" tIns="0" rIns="0" bIns="0" rtlCol="0">
            <a:spAutoFit/>
          </a:bodyPr>
          <a:lstStyle/>
          <a:p>
            <a:r>
              <a:rPr lang="en-US" sz="1600" dirty="0">
                <a:solidFill>
                  <a:schemeClr val="bg2"/>
                </a:solidFill>
              </a:rPr>
              <a:t>In-the-money option</a:t>
            </a:r>
          </a:p>
        </p:txBody>
      </p:sp>
      <p:sp>
        <p:nvSpPr>
          <p:cNvPr id="21" name="Rectangle 20"/>
          <p:cNvSpPr/>
          <p:nvPr/>
        </p:nvSpPr>
        <p:spPr>
          <a:xfrm>
            <a:off x="1312620" y="2779969"/>
            <a:ext cx="2565747" cy="584775"/>
          </a:xfrm>
          <a:prstGeom prst="rect">
            <a:avLst/>
          </a:prstGeom>
          <a:solidFill>
            <a:srgbClr val="FFFFFF"/>
          </a:solidFill>
        </p:spPr>
        <p:txBody>
          <a:bodyPr wrap="square">
            <a:spAutoFit/>
          </a:bodyPr>
          <a:lstStyle/>
          <a:p>
            <a:r>
              <a:rPr lang="en-US" sz="1600" dirty="0">
                <a:solidFill>
                  <a:schemeClr val="bg2"/>
                </a:solidFill>
              </a:rPr>
              <a:t>Expected 2017 F150 Residual Value</a:t>
            </a:r>
          </a:p>
        </p:txBody>
      </p:sp>
      <p:cxnSp>
        <p:nvCxnSpPr>
          <p:cNvPr id="27" name="Straight Arrow Connector 26"/>
          <p:cNvCxnSpPr/>
          <p:nvPr/>
        </p:nvCxnSpPr>
        <p:spPr>
          <a:xfrm>
            <a:off x="4120425" y="2949066"/>
            <a:ext cx="777977" cy="742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32088" y="2269487"/>
            <a:ext cx="1149532" cy="8115"/>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320377" y="2277602"/>
            <a:ext cx="1149532" cy="0"/>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1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54404" y="619858"/>
            <a:ext cx="8229600" cy="523220"/>
          </a:xfrm>
        </p:spPr>
        <p:txBody>
          <a:bodyPr/>
          <a:lstStyle/>
          <a:p>
            <a:r>
              <a:rPr lang="en-US" dirty="0"/>
              <a:t>Purchase Option Value</a:t>
            </a:r>
          </a:p>
        </p:txBody>
      </p:sp>
      <p:sp>
        <p:nvSpPr>
          <p:cNvPr id="115716" name="Text Box 4"/>
          <p:cNvSpPr txBox="1">
            <a:spLocks noChangeArrowheads="1"/>
          </p:cNvSpPr>
          <p:nvPr/>
        </p:nvSpPr>
        <p:spPr bwMode="gray">
          <a:xfrm>
            <a:off x="1987551" y="1220646"/>
            <a:ext cx="8226425" cy="454025"/>
          </a:xfrm>
          <a:prstGeom prst="rect">
            <a:avLst/>
          </a:prstGeom>
          <a:noFill/>
          <a:ln w="9525">
            <a:noFill/>
            <a:miter lim="800000"/>
            <a:headEnd/>
            <a:tailEnd/>
          </a:ln>
          <a:effectLst/>
        </p:spPr>
        <p:txBody>
          <a:bodyPr lIns="0" tIns="0" rIns="0" bIns="0"/>
          <a:lstStyle/>
          <a:p>
            <a:pPr defTabSz="914400">
              <a:spcBef>
                <a:spcPct val="0"/>
              </a:spcBef>
              <a:defRPr/>
            </a:pPr>
            <a:endParaRPr lang="en-US" sz="2200" dirty="0">
              <a:solidFill>
                <a:srgbClr val="000000"/>
              </a:solidFill>
              <a:latin typeface="Arial"/>
            </a:endParaRPr>
          </a:p>
        </p:txBody>
      </p:sp>
      <p:sp>
        <p:nvSpPr>
          <p:cNvPr id="6" name="Rectangle 3"/>
          <p:cNvSpPr txBox="1">
            <a:spLocks noChangeArrowheads="1"/>
          </p:cNvSpPr>
          <p:nvPr/>
        </p:nvSpPr>
        <p:spPr>
          <a:xfrm>
            <a:off x="551229" y="1660603"/>
            <a:ext cx="8229600" cy="4065199"/>
          </a:xfrm>
          <a:prstGeom prst="rect">
            <a:avLst/>
          </a:prstGeom>
          <a:noFill/>
        </p:spPr>
        <p:txBody>
          <a:bodyPr/>
          <a:lstStyle/>
          <a:p>
            <a:pPr marL="230188" lvl="1" indent="-228600" defTabSz="914400" fontAlgn="base">
              <a:spcBef>
                <a:spcPct val="30000"/>
              </a:spcBef>
              <a:spcAft>
                <a:spcPct val="0"/>
              </a:spcAft>
              <a:buClr>
                <a:srgbClr val="46BEF5"/>
              </a:buClr>
              <a:buFont typeface="Arial" charset="0"/>
              <a:buChar char="»"/>
              <a:defRPr/>
            </a:pPr>
            <a:r>
              <a:rPr lang="en-US" sz="2000" kern="0" dirty="0">
                <a:solidFill>
                  <a:srgbClr val="000000"/>
                </a:solidFill>
              </a:rPr>
              <a:t>Lessee option to purchase vehicle at end of term can be priced using the Black-Scholes model</a:t>
            </a:r>
          </a:p>
          <a:p>
            <a:pPr marL="230188" lvl="1" indent="-228600" defTabSz="914400" fontAlgn="base">
              <a:spcBef>
                <a:spcPct val="30000"/>
              </a:spcBef>
              <a:spcAft>
                <a:spcPct val="0"/>
              </a:spcAft>
              <a:buClr>
                <a:srgbClr val="46BEF5"/>
              </a:buClr>
              <a:buFont typeface="Arial" charset="0"/>
              <a:buChar char="»"/>
              <a:defRPr/>
            </a:pPr>
            <a:r>
              <a:rPr lang="en-US" sz="2000" kern="0" dirty="0">
                <a:solidFill>
                  <a:srgbClr val="000000"/>
                </a:solidFill>
              </a:rPr>
              <a:t>Five factors influence lease purchase option price:</a:t>
            </a:r>
          </a:p>
          <a:p>
            <a:pPr marL="455613" lvl="2" indent="-223838" defTabSz="914400" fontAlgn="base">
              <a:spcBef>
                <a:spcPct val="40000"/>
              </a:spcBef>
              <a:spcAft>
                <a:spcPct val="0"/>
              </a:spcAft>
              <a:buClr>
                <a:srgbClr val="46BEF5"/>
              </a:buClr>
              <a:buFont typeface="Arial" charset="0"/>
              <a:buChar char="–"/>
              <a:defRPr/>
            </a:pPr>
            <a:r>
              <a:rPr lang="en-US" sz="1600" kern="0" dirty="0">
                <a:solidFill>
                  <a:srgbClr val="000000"/>
                </a:solidFill>
              </a:rPr>
              <a:t>Present value of expected residual value</a:t>
            </a:r>
          </a:p>
          <a:p>
            <a:pPr marL="455613" lvl="2" indent="-223838" defTabSz="914400" fontAlgn="base">
              <a:spcBef>
                <a:spcPct val="40000"/>
              </a:spcBef>
              <a:spcAft>
                <a:spcPct val="0"/>
              </a:spcAft>
              <a:buClr>
                <a:srgbClr val="46BEF5"/>
              </a:buClr>
              <a:buFont typeface="Arial" charset="0"/>
              <a:buChar char="–"/>
              <a:defRPr/>
            </a:pPr>
            <a:r>
              <a:rPr lang="en-US" sz="1600" kern="0" dirty="0">
                <a:solidFill>
                  <a:srgbClr val="000000"/>
                </a:solidFill>
                <a:latin typeface="Arial"/>
              </a:rPr>
              <a:t>Contract residual value</a:t>
            </a:r>
          </a:p>
          <a:p>
            <a:pPr marL="455613" lvl="2" indent="-223838" defTabSz="914400" fontAlgn="base">
              <a:spcBef>
                <a:spcPct val="40000"/>
              </a:spcBef>
              <a:spcAft>
                <a:spcPct val="0"/>
              </a:spcAft>
              <a:buClr>
                <a:srgbClr val="46BEF5"/>
              </a:buClr>
              <a:buFont typeface="Arial" charset="0"/>
              <a:buChar char="–"/>
              <a:defRPr/>
            </a:pPr>
            <a:r>
              <a:rPr lang="en-US" sz="1600" kern="0" dirty="0">
                <a:solidFill>
                  <a:srgbClr val="000000"/>
                </a:solidFill>
                <a:latin typeface="Arial"/>
              </a:rPr>
              <a:t>Residual value volatility</a:t>
            </a:r>
          </a:p>
          <a:p>
            <a:pPr marL="455613" lvl="2" indent="-223838" defTabSz="914400" fontAlgn="base">
              <a:spcBef>
                <a:spcPct val="40000"/>
              </a:spcBef>
              <a:spcAft>
                <a:spcPct val="0"/>
              </a:spcAft>
              <a:buClr>
                <a:srgbClr val="46BEF5"/>
              </a:buClr>
              <a:buFont typeface="Arial" charset="0"/>
              <a:buChar char="–"/>
              <a:defRPr/>
            </a:pPr>
            <a:r>
              <a:rPr lang="en-US" sz="1600" kern="0" dirty="0">
                <a:solidFill>
                  <a:srgbClr val="000000"/>
                </a:solidFill>
                <a:latin typeface="Arial"/>
              </a:rPr>
              <a:t>Term</a:t>
            </a:r>
          </a:p>
          <a:p>
            <a:pPr marL="455613" lvl="2" indent="-223838" defTabSz="914400" fontAlgn="base">
              <a:spcBef>
                <a:spcPct val="40000"/>
              </a:spcBef>
              <a:spcAft>
                <a:spcPct val="0"/>
              </a:spcAft>
              <a:buClr>
                <a:srgbClr val="46BEF5"/>
              </a:buClr>
              <a:buFont typeface="Arial" charset="0"/>
              <a:buChar char="–"/>
              <a:defRPr/>
            </a:pPr>
            <a:r>
              <a:rPr lang="en-US" sz="1600" kern="0" dirty="0">
                <a:solidFill>
                  <a:srgbClr val="000000"/>
                </a:solidFill>
                <a:latin typeface="Arial"/>
              </a:rPr>
              <a:t>Risk-free interest rate</a:t>
            </a:r>
            <a:endParaRPr lang="en-US" sz="1600" kern="0" dirty="0">
              <a:solidFill>
                <a:srgbClr val="000000"/>
              </a:solidFill>
            </a:endParaRPr>
          </a:p>
          <a:p>
            <a:pPr marL="455613" lvl="2" indent="-223838" defTabSz="914400" fontAlgn="base">
              <a:spcBef>
                <a:spcPct val="40000"/>
              </a:spcBef>
              <a:spcAft>
                <a:spcPct val="0"/>
              </a:spcAft>
              <a:buClr>
                <a:srgbClr val="46BEF5"/>
              </a:buClr>
              <a:buFont typeface="Arial" charset="0"/>
              <a:buChar char="–"/>
              <a:defRPr/>
            </a:pPr>
            <a:endParaRPr lang="en-US" sz="1600" kern="0" dirty="0">
              <a:solidFill>
                <a:srgbClr val="000000"/>
              </a:solidFill>
            </a:endParaRPr>
          </a:p>
          <a:p>
            <a:pPr marL="3201988" lvl="8" defTabSz="914400" fontAlgn="base">
              <a:spcBef>
                <a:spcPct val="30000"/>
              </a:spcBef>
              <a:spcAft>
                <a:spcPct val="0"/>
              </a:spcAft>
              <a:buClr>
                <a:srgbClr val="46BEF5"/>
              </a:buClr>
              <a:defRPr/>
            </a:pPr>
            <a:endParaRPr lang="en-US" sz="2000" b="1" kern="0" dirty="0">
              <a:solidFill>
                <a:srgbClr val="000000"/>
              </a:solidFill>
              <a:latin typeface="Arial"/>
            </a:endParaRPr>
          </a:p>
        </p:txBody>
      </p:sp>
    </p:spTree>
    <p:extLst>
      <p:ext uri="{BB962C8B-B14F-4D97-AF65-F5344CB8AC3E}">
        <p14:creationId xmlns:p14="http://schemas.microsoft.com/office/powerpoint/2010/main" val="327939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730496"/>
              </p:ext>
            </p:extLst>
          </p:nvPr>
        </p:nvGraphicFramePr>
        <p:xfrm>
          <a:off x="603984" y="1846384"/>
          <a:ext cx="10978415" cy="1991360"/>
        </p:xfrm>
        <a:graphic>
          <a:graphicData uri="http://schemas.openxmlformats.org/drawingml/2006/table">
            <a:tbl>
              <a:tblPr firstRow="1" bandRow="1">
                <a:tableStyleId>{3B4B98B0-60AC-42C2-AFA5-B58CD77FA1E5}</a:tableStyleId>
              </a:tblPr>
              <a:tblGrid>
                <a:gridCol w="2195683">
                  <a:extLst>
                    <a:ext uri="{9D8B030D-6E8A-4147-A177-3AD203B41FA5}">
                      <a16:colId xmlns:a16="http://schemas.microsoft.com/office/drawing/2014/main" val="20000"/>
                    </a:ext>
                  </a:extLst>
                </a:gridCol>
                <a:gridCol w="2195683">
                  <a:extLst>
                    <a:ext uri="{9D8B030D-6E8A-4147-A177-3AD203B41FA5}">
                      <a16:colId xmlns:a16="http://schemas.microsoft.com/office/drawing/2014/main" val="2837701716"/>
                    </a:ext>
                  </a:extLst>
                </a:gridCol>
                <a:gridCol w="2195683">
                  <a:extLst>
                    <a:ext uri="{9D8B030D-6E8A-4147-A177-3AD203B41FA5}">
                      <a16:colId xmlns:a16="http://schemas.microsoft.com/office/drawing/2014/main" val="20001"/>
                    </a:ext>
                  </a:extLst>
                </a:gridCol>
                <a:gridCol w="2195683">
                  <a:extLst>
                    <a:ext uri="{9D8B030D-6E8A-4147-A177-3AD203B41FA5}">
                      <a16:colId xmlns:a16="http://schemas.microsoft.com/office/drawing/2014/main" val="20002"/>
                    </a:ext>
                  </a:extLst>
                </a:gridCol>
                <a:gridCol w="2195683">
                  <a:extLst>
                    <a:ext uri="{9D8B030D-6E8A-4147-A177-3AD203B41FA5}">
                      <a16:colId xmlns:a16="http://schemas.microsoft.com/office/drawing/2014/main" val="20003"/>
                    </a:ext>
                  </a:extLst>
                </a:gridCol>
              </a:tblGrid>
              <a:tr h="370840">
                <a:tc>
                  <a:txBody>
                    <a:bodyPr/>
                    <a:lstStyle/>
                    <a:p>
                      <a:r>
                        <a:rPr lang="en-US" sz="1600" dirty="0" smtClean="0">
                          <a:solidFill>
                            <a:schemeClr val="bg1"/>
                          </a:solidFill>
                        </a:rPr>
                        <a:t>Model </a:t>
                      </a:r>
                    </a:p>
                    <a:p>
                      <a:r>
                        <a:rPr lang="en-US" sz="1600" dirty="0" smtClean="0">
                          <a:solidFill>
                            <a:schemeClr val="bg1"/>
                          </a:solidFill>
                        </a:rPr>
                        <a:t>(2018 MY)</a:t>
                      </a:r>
                      <a:endParaRPr lang="en-US" sz="1600" b="0" dirty="0">
                        <a:solidFill>
                          <a:schemeClr val="bg1"/>
                        </a:solidFill>
                      </a:endParaRPr>
                    </a:p>
                  </a:txBody>
                  <a:tcPr/>
                </a:tc>
                <a:tc>
                  <a:txBody>
                    <a:bodyPr/>
                    <a:lstStyle/>
                    <a:p>
                      <a:r>
                        <a:rPr lang="en-US" sz="1600" b="1" kern="1200" dirty="0" smtClean="0">
                          <a:solidFill>
                            <a:schemeClr val="bg1"/>
                          </a:solidFill>
                          <a:latin typeface="+mn-lt"/>
                          <a:ea typeface="+mn-ea"/>
                          <a:cs typeface="+mn-cs"/>
                        </a:rPr>
                        <a:t>Lease Price</a:t>
                      </a:r>
                    </a:p>
                    <a:p>
                      <a:r>
                        <a:rPr lang="en-US" sz="1600" b="1" kern="1200" dirty="0" smtClean="0">
                          <a:solidFill>
                            <a:schemeClr val="bg1"/>
                          </a:solidFill>
                          <a:latin typeface="+mn-lt"/>
                          <a:ea typeface="+mn-ea"/>
                          <a:cs typeface="+mn-cs"/>
                        </a:rPr>
                        <a:t>($)</a:t>
                      </a:r>
                      <a:endParaRPr lang="en-US" sz="1600" b="1" kern="1200" dirty="0">
                        <a:solidFill>
                          <a:schemeClr val="bg1"/>
                        </a:solidFill>
                        <a:latin typeface="+mn-lt"/>
                        <a:ea typeface="+mn-ea"/>
                        <a:cs typeface="+mn-cs"/>
                      </a:endParaRPr>
                    </a:p>
                  </a:txBody>
                  <a:tcPr/>
                </a:tc>
                <a:tc>
                  <a:txBody>
                    <a:bodyPr/>
                    <a:lstStyle/>
                    <a:p>
                      <a:r>
                        <a:rPr lang="en-US" sz="1600" b="1" dirty="0" smtClean="0">
                          <a:solidFill>
                            <a:schemeClr val="bg1"/>
                          </a:solidFill>
                        </a:rPr>
                        <a:t>Contract</a:t>
                      </a:r>
                      <a:r>
                        <a:rPr lang="en-US" sz="1600" b="1" baseline="0" dirty="0" smtClean="0">
                          <a:solidFill>
                            <a:schemeClr val="bg1"/>
                          </a:solidFill>
                        </a:rPr>
                        <a:t> Residual ($)</a:t>
                      </a:r>
                      <a:endParaRPr lang="en-US" sz="1600" b="0" dirty="0">
                        <a:solidFill>
                          <a:schemeClr val="bg1"/>
                        </a:solidFill>
                      </a:endParaRPr>
                    </a:p>
                  </a:txBody>
                  <a:tcPr/>
                </a:tc>
                <a:tc>
                  <a:txBody>
                    <a:bodyPr/>
                    <a:lstStyle/>
                    <a:p>
                      <a:r>
                        <a:rPr lang="en-US" sz="1600" dirty="0" smtClean="0">
                          <a:solidFill>
                            <a:schemeClr val="bg1"/>
                          </a:solidFill>
                        </a:rPr>
                        <a:t>RV Volatility</a:t>
                      </a:r>
                    </a:p>
                    <a:p>
                      <a:r>
                        <a:rPr lang="en-US" sz="1600" dirty="0" smtClean="0">
                          <a:solidFill>
                            <a:schemeClr val="bg1"/>
                          </a:solidFill>
                        </a:rPr>
                        <a:t>(Ann.</a:t>
                      </a:r>
                      <a:r>
                        <a:rPr lang="en-US" sz="1600" baseline="0" dirty="0" smtClean="0">
                          <a:solidFill>
                            <a:schemeClr val="bg1"/>
                          </a:solidFill>
                        </a:rPr>
                        <a:t> % chg.) </a:t>
                      </a:r>
                      <a:endParaRPr lang="en-US" sz="1600" b="0" dirty="0">
                        <a:solidFill>
                          <a:schemeClr val="bg1"/>
                        </a:solidFill>
                      </a:endParaRPr>
                    </a:p>
                  </a:txBody>
                  <a:tcPr/>
                </a:tc>
                <a:tc>
                  <a:txBody>
                    <a:bodyPr/>
                    <a:lstStyle/>
                    <a:p>
                      <a:r>
                        <a:rPr lang="en-US" sz="1600" dirty="0" smtClean="0">
                          <a:solidFill>
                            <a:schemeClr val="bg1"/>
                          </a:solidFill>
                        </a:rPr>
                        <a:t>Option Value ($)</a:t>
                      </a:r>
                      <a:endParaRPr lang="en-US" sz="1600" b="0" dirty="0">
                        <a:solidFill>
                          <a:schemeClr val="bg1"/>
                        </a:solidFill>
                      </a:endParaRPr>
                    </a:p>
                  </a:txBody>
                  <a:tcPr/>
                </a:tc>
                <a:extLst>
                  <a:ext uri="{0D108BD9-81ED-4DB2-BD59-A6C34878D82A}">
                    <a16:rowId xmlns:a16="http://schemas.microsoft.com/office/drawing/2014/main" val="10000"/>
                  </a:ext>
                </a:extLst>
              </a:tr>
              <a:tr h="197305">
                <a:tc>
                  <a:txBody>
                    <a:bodyPr/>
                    <a:lstStyle/>
                    <a:p>
                      <a:r>
                        <a:rPr lang="en-US" sz="1600" dirty="0" smtClean="0">
                          <a:solidFill>
                            <a:schemeClr val="bg1"/>
                          </a:solidFill>
                        </a:rPr>
                        <a:t>Camry</a:t>
                      </a:r>
                      <a:endParaRPr lang="en-US" sz="1600"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29,000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14,762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1.37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131.60</a:t>
                      </a:r>
                    </a:p>
                  </a:txBody>
                  <a:tcPr anchor="ctr"/>
                </a:tc>
                <a:extLst>
                  <a:ext uri="{0D108BD9-81ED-4DB2-BD59-A6C34878D82A}">
                    <a16:rowId xmlns:a16="http://schemas.microsoft.com/office/drawing/2014/main" val="10001"/>
                  </a:ext>
                </a:extLst>
              </a:tr>
              <a:tr h="197305">
                <a:tc>
                  <a:txBody>
                    <a:bodyPr/>
                    <a:lstStyle/>
                    <a:p>
                      <a:r>
                        <a:rPr lang="en-US" sz="1600" dirty="0" smtClean="0">
                          <a:solidFill>
                            <a:schemeClr val="bg1"/>
                          </a:solidFill>
                        </a:rPr>
                        <a:t>RAV4</a:t>
                      </a:r>
                      <a:endParaRPr lang="en-US" sz="1600"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29,024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16,921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3.81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419.46</a:t>
                      </a:r>
                    </a:p>
                  </a:txBody>
                  <a:tcPr anchor="ctr"/>
                </a:tc>
                <a:extLst>
                  <a:ext uri="{0D108BD9-81ED-4DB2-BD59-A6C34878D82A}">
                    <a16:rowId xmlns:a16="http://schemas.microsoft.com/office/drawing/2014/main" val="7745886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Prius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23,414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10,622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7.69</a:t>
                      </a:r>
                    </a:p>
                  </a:txBody>
                  <a:tcPr anchor="ctr"/>
                </a:tc>
                <a:tc>
                  <a:txBody>
                    <a:bodyPr/>
                    <a:lstStyle/>
                    <a:p>
                      <a:r>
                        <a:rPr lang="en-US" sz="1600" dirty="0" smtClean="0">
                          <a:solidFill>
                            <a:schemeClr val="bg1"/>
                          </a:solidFill>
                        </a:rPr>
                        <a:t>531.16</a:t>
                      </a:r>
                      <a:endParaRPr lang="en-US" sz="1600" dirty="0">
                        <a:solidFill>
                          <a:schemeClr val="bg1"/>
                        </a:solidFill>
                      </a:endParaRPr>
                    </a:p>
                  </a:txBody>
                  <a:tcPr anchor="ctr"/>
                </a:tc>
                <a:extLst>
                  <a:ext uri="{0D108BD9-81ED-4DB2-BD59-A6C34878D82A}">
                    <a16:rowId xmlns:a16="http://schemas.microsoft.com/office/drawing/2014/main" val="10002"/>
                  </a:ext>
                </a:extLst>
              </a:tr>
              <a:tr h="370840">
                <a:tc>
                  <a:txBody>
                    <a:bodyPr/>
                    <a:lstStyle/>
                    <a:p>
                      <a:r>
                        <a:rPr lang="en-US" sz="1600" dirty="0" smtClean="0">
                          <a:solidFill>
                            <a:schemeClr val="bg1"/>
                          </a:solidFill>
                        </a:rPr>
                        <a:t>Tundra</a:t>
                      </a:r>
                      <a:endParaRPr lang="en-US" sz="1600"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44,628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27,162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8.86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1,564.52</a:t>
                      </a:r>
                    </a:p>
                  </a:txBody>
                  <a:tcPr anchor="ctr"/>
                </a:tc>
                <a:extLst>
                  <a:ext uri="{0D108BD9-81ED-4DB2-BD59-A6C34878D82A}">
                    <a16:rowId xmlns:a16="http://schemas.microsoft.com/office/drawing/2014/main" val="1052844769"/>
                  </a:ext>
                </a:extLst>
              </a:tr>
            </a:tbl>
          </a:graphicData>
        </a:graphic>
      </p:graphicFrame>
      <p:sp>
        <p:nvSpPr>
          <p:cNvPr id="115714" name="Rectangle 2"/>
          <p:cNvSpPr>
            <a:spLocks noGrp="1" noChangeArrowheads="1"/>
          </p:cNvSpPr>
          <p:nvPr>
            <p:ph type="title"/>
          </p:nvPr>
        </p:nvSpPr>
        <p:spPr>
          <a:xfrm>
            <a:off x="613508" y="646234"/>
            <a:ext cx="8229600" cy="523220"/>
          </a:xfrm>
        </p:spPr>
        <p:txBody>
          <a:bodyPr/>
          <a:lstStyle/>
          <a:p>
            <a:r>
              <a:rPr lang="en-US" dirty="0" smtClean="0"/>
              <a:t>Option Value Varies by Vehicle Type</a:t>
            </a:r>
            <a:endParaRPr lang="en-US" dirty="0"/>
          </a:p>
        </p:txBody>
      </p:sp>
      <p:sp>
        <p:nvSpPr>
          <p:cNvPr id="115716" name="Text Box 4"/>
          <p:cNvSpPr txBox="1">
            <a:spLocks noChangeArrowheads="1"/>
          </p:cNvSpPr>
          <p:nvPr/>
        </p:nvSpPr>
        <p:spPr bwMode="gray">
          <a:xfrm>
            <a:off x="610334" y="1237074"/>
            <a:ext cx="8226425" cy="454025"/>
          </a:xfrm>
          <a:prstGeom prst="rect">
            <a:avLst/>
          </a:prstGeom>
          <a:noFill/>
          <a:ln w="9525">
            <a:noFill/>
            <a:miter lim="800000"/>
            <a:headEnd/>
            <a:tailEnd/>
          </a:ln>
          <a:effectLst/>
        </p:spPr>
        <p:txBody>
          <a:bodyPr lIns="0" tIns="0" rIns="0" bIns="0"/>
          <a:lstStyle/>
          <a:p>
            <a:pPr defTabSz="914400">
              <a:spcBef>
                <a:spcPct val="0"/>
              </a:spcBef>
              <a:defRPr/>
            </a:pPr>
            <a:r>
              <a:rPr lang="en-US" sz="2200" dirty="0">
                <a:solidFill>
                  <a:srgbClr val="000000"/>
                </a:solidFill>
                <a:latin typeface="Arial"/>
              </a:rPr>
              <a:t>36 month new vehicle leases, 10K econ sims</a:t>
            </a:r>
          </a:p>
        </p:txBody>
      </p:sp>
      <p:sp>
        <p:nvSpPr>
          <p:cNvPr id="7" name="TextBox 6"/>
          <p:cNvSpPr txBox="1"/>
          <p:nvPr/>
        </p:nvSpPr>
        <p:spPr>
          <a:xfrm>
            <a:off x="580632" y="3993029"/>
            <a:ext cx="6591620" cy="246221"/>
          </a:xfrm>
          <a:prstGeom prst="rect">
            <a:avLst/>
          </a:prstGeom>
          <a:noFill/>
        </p:spPr>
        <p:txBody>
          <a:bodyPr wrap="square" lIns="0" tIns="0" rIns="0" bIns="0" rtlCol="0">
            <a:spAutoFit/>
          </a:bodyPr>
          <a:lstStyle/>
          <a:p>
            <a:r>
              <a:rPr lang="en-US" sz="1600" dirty="0">
                <a:solidFill>
                  <a:schemeClr val="bg2"/>
                </a:solidFill>
              </a:rPr>
              <a:t>Note: Option value derived using Black-Scholes option pricing </a:t>
            </a:r>
            <a:r>
              <a:rPr lang="en-US" sz="1600" dirty="0" smtClean="0">
                <a:solidFill>
                  <a:schemeClr val="bg2"/>
                </a:solidFill>
              </a:rPr>
              <a:t>model.</a:t>
            </a:r>
            <a:endParaRPr lang="en-US" sz="1600" dirty="0">
              <a:solidFill>
                <a:schemeClr val="bg2"/>
              </a:solidFill>
            </a:endParaRPr>
          </a:p>
        </p:txBody>
      </p:sp>
      <p:sp>
        <p:nvSpPr>
          <p:cNvPr id="8" name="Text Box 4"/>
          <p:cNvSpPr txBox="1">
            <a:spLocks noChangeArrowheads="1"/>
          </p:cNvSpPr>
          <p:nvPr/>
        </p:nvSpPr>
        <p:spPr bwMode="gray">
          <a:xfrm>
            <a:off x="580632" y="5660616"/>
            <a:ext cx="5019748" cy="507831"/>
          </a:xfrm>
          <a:prstGeom prst="rect">
            <a:avLst/>
          </a:prstGeom>
          <a:noFill/>
          <a:ln w="9525">
            <a:noFill/>
            <a:miter lim="800000"/>
            <a:headEnd/>
            <a:tailEnd/>
          </a:ln>
          <a:effectLst/>
        </p:spPr>
        <p:txBody>
          <a:bodyPr wrap="square" lIns="0" tIns="0" rIns="0" bIns="0" anchor="b">
            <a:spAutoFit/>
          </a:bodyPr>
          <a:lstStyle/>
          <a:p>
            <a:pPr defTabSz="914400">
              <a:spcBef>
                <a:spcPct val="0"/>
              </a:spcBef>
              <a:defRPr/>
            </a:pPr>
            <a:r>
              <a:rPr lang="en-US" sz="1650" dirty="0">
                <a:solidFill>
                  <a:srgbClr val="000000"/>
                </a:solidFill>
                <a:latin typeface="Arial"/>
              </a:rPr>
              <a:t>Sources: </a:t>
            </a:r>
            <a:r>
              <a:rPr lang="en-US" sz="1650" dirty="0">
                <a:solidFill>
                  <a:srgbClr val="000000"/>
                </a:solidFill>
              </a:rPr>
              <a:t>Moody’s Analytics Auto Portfolio Analyzer</a:t>
            </a:r>
          </a:p>
          <a:p>
            <a:pPr defTabSz="914400">
              <a:spcBef>
                <a:spcPct val="0"/>
              </a:spcBef>
              <a:defRPr/>
            </a:pPr>
            <a:endParaRPr lang="en-US" sz="1650" dirty="0">
              <a:solidFill>
                <a:srgbClr val="000000"/>
              </a:solidFill>
              <a:latin typeface="Arial"/>
            </a:endParaRPr>
          </a:p>
        </p:txBody>
      </p:sp>
    </p:spTree>
    <p:extLst>
      <p:ext uri="{BB962C8B-B14F-4D97-AF65-F5344CB8AC3E}">
        <p14:creationId xmlns:p14="http://schemas.microsoft.com/office/powerpoint/2010/main" val="183386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 Theme">
  <a:themeElements>
    <a:clrScheme name="Moodys CESA">
      <a:dk1>
        <a:srgbClr val="0028A0"/>
      </a:dk1>
      <a:lt1>
        <a:srgbClr val="000000"/>
      </a:lt1>
      <a:dk2>
        <a:srgbClr val="000000"/>
      </a:dk2>
      <a:lt2>
        <a:srgbClr val="000000"/>
      </a:lt2>
      <a:accent1>
        <a:srgbClr val="0028A0"/>
      </a:accent1>
      <a:accent2>
        <a:srgbClr val="78BE20"/>
      </a:accent2>
      <a:accent3>
        <a:srgbClr val="E35205"/>
      </a:accent3>
      <a:accent4>
        <a:srgbClr val="75787B"/>
      </a:accent4>
      <a:accent5>
        <a:srgbClr val="41B6E6"/>
      </a:accent5>
      <a:accent6>
        <a:srgbClr val="7030A0"/>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bg2"/>
            </a:solidFill>
          </a:defRPr>
        </a:defPPr>
      </a:lstStyle>
    </a:txDef>
  </a:objectDefaults>
  <a:extraClrSchemeLst/>
  <a:extLst>
    <a:ext uri="{05A4C25C-085E-4340-85A3-A5531E510DB2}">
      <thm15:themeFamily xmlns:thm15="http://schemas.microsoft.com/office/thememl/2012/main" name="Office2017-UniversalTemplate.potm" id="{165208E1-899D-48E0-9EEC-2110C3A033F1}" vid="{7D1029C2-16A6-4C5C-9796-BD7010A79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iversalTemplate_20100326">
    <a:dk1>
      <a:srgbClr val="080808"/>
    </a:dk1>
    <a:lt1>
      <a:srgbClr val="0028A0"/>
    </a:lt1>
    <a:dk2>
      <a:srgbClr val="080808"/>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niversalTemplate_20100326">
    <a:dk1>
      <a:srgbClr val="080808"/>
    </a:dk1>
    <a:lt1>
      <a:srgbClr val="0028A0"/>
    </a:lt1>
    <a:dk2>
      <a:srgbClr val="080808"/>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Office2017-UniversalTemplate</Template>
  <TotalTime>8</TotalTime>
  <Words>1054</Words>
  <Application>Microsoft Office PowerPoint</Application>
  <PresentationFormat>Widescreen</PresentationFormat>
  <Paragraphs>159</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宋体</vt:lpstr>
      <vt:lpstr>Arial</vt:lpstr>
      <vt:lpstr>Calibri</vt:lpstr>
      <vt:lpstr>Cambria Math</vt:lpstr>
      <vt:lpstr>MA Theme</vt:lpstr>
      <vt:lpstr>Auto Lease Pricing Under Economic Uncertainty</vt:lpstr>
      <vt:lpstr>Presenters</vt:lpstr>
      <vt:lpstr>Questions to Consider</vt:lpstr>
      <vt:lpstr>Residual Values – Anything Can Happen</vt:lpstr>
      <vt:lpstr>Auto Lease Residuals Were Inflated…</vt:lpstr>
      <vt:lpstr>… Creating Residual Value Losses </vt:lpstr>
      <vt:lpstr>Economic Simulation Quantifies Risk</vt:lpstr>
      <vt:lpstr>Purchase Option Value</vt:lpstr>
      <vt:lpstr>Option Value Varies by Vehicle Type</vt:lpstr>
      <vt:lpstr>Residual Subvention Lowers Option Value</vt:lpstr>
      <vt:lpstr>Auto Lease Call Options Are Incomplete</vt:lpstr>
      <vt:lpstr>Optimal Residual Value Definition</vt:lpstr>
      <vt:lpstr>Return Behavior Impacts Optimal Price</vt:lpstr>
      <vt:lpstr>Expected Profits Carry Unexpected Risk</vt:lpstr>
      <vt:lpstr>Very Little Option Value In Leasing Market</vt:lpstr>
      <vt:lpstr>Conclusion</vt:lpstr>
      <vt:lpstr>Q&amp;A</vt:lpstr>
      <vt:lpstr>PowerPoint Presentation</vt:lpstr>
      <vt:lpstr>PowerPoint Presentation</vt:lpstr>
    </vt:vector>
  </TitlesOfParts>
  <Company>Moodys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Vogan, Michael</dc:creator>
  <cp:lastModifiedBy>Vogan, Michael</cp:lastModifiedBy>
  <cp:revision>217</cp:revision>
  <dcterms:created xsi:type="dcterms:W3CDTF">2018-08-23T15:48:55Z</dcterms:created>
  <dcterms:modified xsi:type="dcterms:W3CDTF">2018-09-25T13:30:08Z</dcterms:modified>
</cp:coreProperties>
</file>